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ink/ink3.xml" ContentType="application/inkml+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4" r:id="rId3"/>
    <p:sldId id="260" r:id="rId4"/>
    <p:sldId id="261" r:id="rId5"/>
    <p:sldId id="263" r:id="rId6"/>
    <p:sldId id="262" r:id="rId7"/>
    <p:sldId id="264" r:id="rId8"/>
    <p:sldId id="268" r:id="rId9"/>
    <p:sldId id="266" r:id="rId10"/>
    <p:sldId id="267" r:id="rId11"/>
    <p:sldId id="257" r:id="rId12"/>
    <p:sldId id="258" r:id="rId13"/>
    <p:sldId id="259" r:id="rId14"/>
    <p:sldId id="270" r:id="rId15"/>
    <p:sldId id="271" r:id="rId16"/>
    <p:sldId id="272" r:id="rId17"/>
    <p:sldId id="265" r:id="rId18"/>
    <p:sldId id="269" r:id="rId19"/>
    <p:sldId id="275"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0"/>
  </p:normalViewPr>
  <p:slideViewPr>
    <p:cSldViewPr snapToGrid="0" snapToObjects="1">
      <p:cViewPr>
        <p:scale>
          <a:sx n="75" d="100"/>
          <a:sy n="75" d="100"/>
        </p:scale>
        <p:origin x="-293" y="-62"/>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30T10:54:24.510"/>
    </inkml:context>
    <inkml:brush xml:id="br0">
      <inkml:brushProperty name="width" value="0.1" units="cm"/>
      <inkml:brushProperty name="height" value="0.1" units="cm"/>
      <inkml:brushProperty name="color" value="#CCCCFF"/>
    </inkml:brush>
  </inkml:definitions>
  <inkml:trace contextRef="#ctx0" brushRef="#br0">220 441 24575,'-4'-6'0,"1"0"0,-1 0 0,1 0 0,0 0 0,1-1 0,-1 1 0,1-1 0,1 0 0,-1 1 0,1-1 0,0-9 0,-6-19 0,0 9 0,1-1 0,1 0 0,1 0 0,2 0 0,0-29 0,3 52 0,-1 1 0,1 0 0,0 0 0,0-1 0,0 1 0,0 0 0,0 0 0,1 0 0,0 0 0,-1 1 0,1-1 0,3-4 0,-4 7 0,-1-1 0,1 1 0,0-1 0,-1 1 0,1-1 0,-1 1 0,1 0 0,0-1 0,-1 1 0,1 0 0,0-1 0,-1 1 0,1 0 0,0 0 0,-1 0 0,1-1 0,0 1 0,-1 0 0,1 0 0,0 0 0,0 0 0,1 1 0,-1-1 0,0 1 0,0 0 0,0-1 0,0 1 0,0 0 0,0 0 0,0 0 0,0 0 0,0 0 0,0 0 0,0 0 0,-1 0 0,1 0 0,-1 0 0,1 1 0,0-1 0,0 2 0,3 12 0,-1-1 0,0 1 0,-1 0 0,0-1 0,-1 1 0,-1 0 0,0 0 0,-1 0 0,-1 0 0,0 0 0,-9 26 0,10-36 0,0 1 0,0 0 0,0 0 0,1-1 0,0 1 0,1 7 0,-1-12 0,0 0 0,0 0 0,0 0 0,0 0 0,1 0 0,-1-1 0,0 1 0,0 0 0,1 0 0,-1 0 0,1 0 0,-1-1 0,1 1 0,-1 0 0,1 0 0,0-1 0,-1 1 0,1 0 0,1 0 0,-1-1 0,0 0 0,0 0 0,0 1 0,0-1 0,0 0 0,0 0 0,0-1 0,0 1 0,0 0 0,0 0 0,0 0 0,0-1 0,0 1 0,-1 0 0,1-1 0,0 1 0,0-1 0,0 1 0,0-1 0,0 1 0,-1-1 0,2-1 0,3-2 0,0-1 0,-1 1 0,0-1 0,0 0 0,0-1 0,0 1 0,-1-1 0,0 1 0,3-10 0,18-57 0,-10-7 0,-13 71 0,-1 1 0,1-1 0,-2 1 0,1-1 0,-1 0 0,0 1 0,-1-1 0,-2-8 0,2 13 0,0-1 0,0 1 0,-1 0 0,1 1 0,-1-1 0,1 0 0,-1 1 0,0-1 0,0 1 0,0 0 0,0 0 0,0 0 0,-1 0 0,1 1 0,-1-1 0,1 1 0,-1 0 0,1 0 0,-1 0 0,0 1 0,1-1 0,-1 1 0,-5 0 0,-3-1 0,0 1 0,0 1 0,0-1 0,0 2 0,0 0 0,-11 3 0,19-4 0,0 0 0,1 1 0,-1-1 0,1 0 0,-1 1 0,1 0 0,0 0 0,-1 0 0,1 0 0,0 1 0,1-1 0,-1 1 0,0 0 0,1 0 0,-1 0 0,1 0 0,0 0 0,0 0 0,-2 7 0,0 0 0,2 0 0,-1 1 0,1 0 0,1 0 0,0 15 0,0-6 0,-2-3 0,0-1 0,-1-1 0,0 1 0,-10 22 0,7-19 0,1-1 0,-7 34 0,11-39 0,0-1 0,1 1 0,0 1 0,1-1 0,2 17 0,-2-27 0,1 0 0,0 0 0,0 0 0,0 0 0,0 0 0,0-1 0,0 1 0,1 0 0,-1-1 0,1 1 0,0-1 0,0 1 0,0-1 0,0 0 0,0 0 0,0 0 0,0 0 0,1 0 0,-1 0 0,1-1 0,0 1 0,-1-1 0,1 0 0,0 0 0,0 0 0,0 0 0,0 0 0,5 0 0,27 3 0,0-2 0,0-1 0,48-6 0,10 1 0,-43 3 0,-62-5 0,-9-7 0,-32-14 0,27 19 0,-37-13 0,59 20 0,0-1 0,0 0 0,0 0 0,0-1 0,0 1 0,0-1 0,1 0 0,-1 0 0,1 0 0,0 0 0,-3-4 0,5 5 0,0 0 0,0 0 0,0 0 0,0 0 0,1 0 0,-1-1 0,1 1 0,-1 0 0,1-1 0,0 1 0,0 0 0,0 0 0,0-1 0,0 1 0,1 0 0,-1-1 0,2-3 0,18-39 0,-6 16 0,-9 14 0,-1 0 0,0 0 0,2-24 0,-5 30 0,-1 1 0,1 0 0,-1 0 0,-1 0 0,0 0 0,0 0 0,0 0 0,-4-11 0,2 15 0,1 1 0,0 0 0,-1 0 0,0 0 0,0 0 0,0 1 0,0-1 0,0 1 0,-1 0 0,1 0 0,0 0 0,-1 0 0,0 0 0,1 1 0,-7-2 0,3 1 0,1-1 0,-1 0 0,1 0 0,-9-7 0,14 9 0,0 0 0,0 0 0,-1 0 0,1 0 0,0 0 0,0-1 0,1 1 0,-1 0 0,0-1 0,0 1 0,0 0 0,1-1 0,-1 1 0,1-1 0,-1 1 0,1-1 0,0 1 0,0-1 0,0 0 0,-1 1 0,1-1 0,1 1 0,-1-1 0,0-1 0,1 1 0,0 0 0,-1 0 0,1 1 0,0-1 0,0 0 0,1 0 0,-1 1 0,0-1 0,0 1 0,1-1 0,-1 1 0,1 0 0,-1-1 0,1 1 0,0 0 0,-1 0 0,1 0 0,0 0 0,0 1 0,0-1 0,0 0 0,0 1 0,0-1 0,0 1 0,2-1 0,57-4 0,-54 5 0,9-1 0,1 0 0,0 1 0,1 0 0,-1 2 0,19 3 0,-33-4 0,1-1 0,0 1 0,-1 1 0,1-1 0,-1 0 0,1 1 0,-1 0 0,0 0 0,1 0 0,-1 0 0,0 0 0,-1 1 0,1-1 0,0 1 0,-1 0 0,1-1 0,-1 1 0,0 1 0,0-1 0,0 0 0,0 0 0,-1 1 0,1-1 0,1 7 0,1 12 0,-2 1 0,0 0 0,-1 0 0,-5 42 0,1-7 0,3-50 0,-1 1 0,1-1 0,-2 1 0,1-1 0,-1 0 0,0 1 0,-1-1 0,0 0 0,-6 11 0,6-14 0,0 0 0,-1-1 0,1 1 0,-1-1 0,0 0 0,0 0 0,-1 0 0,1 0 0,-1-1 0,0 0 0,0 0 0,0 0 0,0-1 0,-10 4 0,-2 1 0,1 1 0,-26 16 0,30-16 0,0-1 0,-1 0 0,0-1 0,-25 9 0,36-15 5,1 1-1,-1-1 1,1 0-1,0 0 1,-1 0-1,1 0 1,-1 0-1,1 0 1,0 0-1,-1 0 1,1 0-1,0-1 1,-1 1-1,1 0 1,0-1-1,-1 1 1,1-1-1,0 0 1,0 1-1,-1-1 1,1 0-1,0 0 1,0 0-1,0 0 1,-2-2-1,1 0-152,1 1 0,-1-1 0,0-1-1,1 1 1,-1 0 0,1 0 0,0-1-1,0 1 1,0-4 0,-2-17-6678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30T10:54:32.943"/>
    </inkml:context>
    <inkml:brush xml:id="br0">
      <inkml:brushProperty name="width" value="0.1" units="cm"/>
      <inkml:brushProperty name="height" value="0.1" units="cm"/>
      <inkml:brushProperty name="color" value="#CCCC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30T10:56:29.439"/>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1075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87670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84855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customXml" Target="../ink/ink1.xml"/><Relationship Id="rId12" Type="http://schemas.openxmlformats.org/officeDocument/2006/relationships/customXml" Target="../ink/ink3.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2.xml"/><Relationship Id="rId4" Type="http://schemas.openxmlformats.org/officeDocument/2006/relationships/image" Target="../media/image18.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163354" y="0"/>
            <a:ext cx="14793754" cy="8229600"/>
          </a:xfrm>
          <a:prstGeom prst="rect">
            <a:avLst/>
          </a:prstGeom>
          <a:solidFill>
            <a:srgbClr val="FBFAFF"/>
          </a:solidFill>
          <a:ln/>
        </p:spPr>
        <p:txBody>
          <a:bodyPr/>
          <a:lstStyle/>
          <a:p>
            <a:endParaRPr lang="en-IN" dirty="0"/>
          </a:p>
        </p:txBody>
      </p:sp>
      <p:sp>
        <p:nvSpPr>
          <p:cNvPr id="5" name="Text 2"/>
          <p:cNvSpPr/>
          <p:nvPr/>
        </p:nvSpPr>
        <p:spPr>
          <a:xfrm>
            <a:off x="6949440" y="1923930"/>
            <a:ext cx="7268365" cy="2425046"/>
          </a:xfrm>
          <a:prstGeom prst="rect">
            <a:avLst/>
          </a:prstGeom>
          <a:noFill/>
          <a:ln/>
        </p:spPr>
        <p:txBody>
          <a:bodyPr wrap="square" rtlCol="0" anchor="t"/>
          <a:lstStyle/>
          <a:p>
            <a:pPr marL="0" indent="0">
              <a:lnSpc>
                <a:spcPts val="6561"/>
              </a:lnSpc>
              <a:buNone/>
            </a:pPr>
            <a:r>
              <a:rPr lang="en-US" sz="5249" dirty="0">
                <a:solidFill>
                  <a:schemeClr val="accent1"/>
                </a:solidFill>
                <a:latin typeface="Libre Baskerville" pitchFamily="34" charset="0"/>
                <a:ea typeface="Libre Baskerville" pitchFamily="34" charset="-122"/>
                <a:cs typeface="Libre Baskerville" pitchFamily="34" charset="-120"/>
              </a:rPr>
              <a:t>Agricultural Robot</a:t>
            </a:r>
          </a:p>
          <a:p>
            <a:pPr marL="0" indent="0">
              <a:lnSpc>
                <a:spcPts val="6561"/>
              </a:lnSpc>
              <a:buNone/>
            </a:pPr>
            <a:r>
              <a:rPr lang="en-US" sz="5249" dirty="0">
                <a:solidFill>
                  <a:schemeClr val="accent1"/>
                </a:solidFill>
                <a:latin typeface="Libre Baskerville" pitchFamily="34" charset="0"/>
              </a:rPr>
              <a:t>Using Arduino </a:t>
            </a:r>
            <a:endParaRPr lang="en-US" sz="5249" dirty="0">
              <a:solidFill>
                <a:schemeClr val="accent1"/>
              </a:solidFill>
            </a:endParaRPr>
          </a:p>
        </p:txBody>
      </p:sp>
      <p:sp>
        <p:nvSpPr>
          <p:cNvPr id="6" name="Text 3"/>
          <p:cNvSpPr/>
          <p:nvPr/>
        </p:nvSpPr>
        <p:spPr>
          <a:xfrm>
            <a:off x="10273658" y="3882122"/>
            <a:ext cx="5486400" cy="4180209"/>
          </a:xfrm>
          <a:prstGeom prst="rect">
            <a:avLst/>
          </a:prstGeom>
          <a:noFill/>
          <a:ln/>
        </p:spPr>
        <p:txBody>
          <a:bodyPr wrap="square" rtlCol="0" anchor="t"/>
          <a:lstStyle/>
          <a:p>
            <a:pPr marL="0" indent="0">
              <a:lnSpc>
                <a:spcPts val="2799"/>
              </a:lnSpc>
              <a:buNone/>
            </a:pPr>
            <a:r>
              <a:rPr lang="en-US" sz="2800" dirty="0"/>
              <a:t>By-</a:t>
            </a:r>
          </a:p>
          <a:p>
            <a:pPr marL="0" indent="0">
              <a:lnSpc>
                <a:spcPts val="2799"/>
              </a:lnSpc>
              <a:buNone/>
            </a:pPr>
            <a:r>
              <a:rPr lang="en-US" sz="2800" dirty="0" err="1"/>
              <a:t>M.Thirumalesh</a:t>
            </a:r>
            <a:r>
              <a:rPr lang="en-US" sz="2800" dirty="0"/>
              <a:t> </a:t>
            </a:r>
          </a:p>
          <a:p>
            <a:pPr marL="0" indent="0">
              <a:lnSpc>
                <a:spcPts val="2799"/>
              </a:lnSpc>
              <a:buNone/>
            </a:pPr>
            <a:r>
              <a:rPr lang="en-US" sz="2800" dirty="0" err="1"/>
              <a:t>J.krishna</a:t>
            </a:r>
            <a:r>
              <a:rPr lang="en-US" sz="2800" dirty="0"/>
              <a:t> </a:t>
            </a:r>
          </a:p>
          <a:p>
            <a:pPr marL="0" indent="0">
              <a:lnSpc>
                <a:spcPts val="2799"/>
              </a:lnSpc>
              <a:buNone/>
            </a:pPr>
            <a:r>
              <a:rPr lang="en-US" sz="2800" dirty="0" err="1"/>
              <a:t>D.Pragati</a:t>
            </a:r>
            <a:r>
              <a:rPr lang="en-US" sz="2800" dirty="0"/>
              <a:t> Dhanraj </a:t>
            </a:r>
          </a:p>
          <a:p>
            <a:pPr marL="0" indent="0">
              <a:lnSpc>
                <a:spcPts val="2799"/>
              </a:lnSpc>
              <a:buNone/>
            </a:pPr>
            <a:r>
              <a:rPr lang="en-US" sz="2800" dirty="0" err="1"/>
              <a:t>B.Vikram</a:t>
            </a:r>
            <a:r>
              <a:rPr lang="en-US" sz="2800" dirty="0"/>
              <a:t> </a:t>
            </a:r>
          </a:p>
          <a:p>
            <a:pPr marL="0" indent="0">
              <a:lnSpc>
                <a:spcPts val="2799"/>
              </a:lnSpc>
              <a:buNone/>
            </a:pPr>
            <a:r>
              <a:rPr lang="en-US" sz="2800" dirty="0"/>
              <a:t>Jayshree </a:t>
            </a:r>
            <a:r>
              <a:rPr lang="en-US" sz="2800" dirty="0" err="1"/>
              <a:t>uikey</a:t>
            </a:r>
            <a:endParaRPr lang="en-US" sz="2800" dirty="0"/>
          </a:p>
          <a:p>
            <a:pPr marL="0" indent="0">
              <a:lnSpc>
                <a:spcPts val="2799"/>
              </a:lnSpc>
              <a:buNone/>
            </a:pPr>
            <a:r>
              <a:rPr lang="en-US" sz="2800" dirty="0" err="1"/>
              <a:t>N.Pravalika</a:t>
            </a:r>
            <a:endParaRPr lang="en-US" sz="2800" dirty="0"/>
          </a:p>
          <a:p>
            <a:pPr marL="0" indent="0">
              <a:lnSpc>
                <a:spcPts val="2799"/>
              </a:lnSpc>
              <a:buNone/>
            </a:pPr>
            <a:r>
              <a:rPr lang="en-US" sz="2800" dirty="0" err="1"/>
              <a:t>B.Sai</a:t>
            </a:r>
            <a:r>
              <a:rPr lang="en-US" sz="2800" dirty="0"/>
              <a:t> Sandeep naik </a:t>
            </a:r>
          </a:p>
          <a:p>
            <a:pPr marL="0" indent="0">
              <a:lnSpc>
                <a:spcPts val="2799"/>
              </a:lnSpc>
              <a:buNone/>
            </a:pPr>
            <a:r>
              <a:rPr lang="en-US" sz="2800" dirty="0" err="1"/>
              <a:t>B.Janani</a:t>
            </a:r>
            <a:r>
              <a:rPr lang="en-US" sz="2800" dirty="0"/>
              <a:t> </a:t>
            </a:r>
          </a:p>
          <a:p>
            <a:pPr marL="0" indent="0">
              <a:lnSpc>
                <a:spcPts val="2799"/>
              </a:lnSpc>
              <a:buNone/>
            </a:pPr>
            <a:endParaRPr lang="en-US" sz="2800" dirty="0"/>
          </a:p>
          <a:p>
            <a:pPr marL="0" indent="0">
              <a:lnSpc>
                <a:spcPts val="2799"/>
              </a:lnSpc>
              <a:buNone/>
            </a:pPr>
            <a:endParaRPr lang="en-US" sz="2800" dirty="0"/>
          </a:p>
          <a:p>
            <a:pPr marL="0" indent="0">
              <a:lnSpc>
                <a:spcPts val="2799"/>
              </a:lnSpc>
              <a:buNone/>
            </a:pPr>
            <a:endParaRPr lang="en-US" sz="2800" dirty="0"/>
          </a:p>
          <a:p>
            <a:pPr marL="0" indent="0">
              <a:lnSpc>
                <a:spcPts val="2799"/>
              </a:lnSpc>
              <a:buNone/>
            </a:pPr>
            <a:endParaRPr lang="en-US" sz="2800" dirty="0"/>
          </a:p>
          <a:p>
            <a:pPr marL="0" indent="0">
              <a:lnSpc>
                <a:spcPts val="2799"/>
              </a:lnSpc>
              <a:buNone/>
            </a:pPr>
            <a:r>
              <a:rPr lang="en-US" sz="2800" dirty="0"/>
              <a:t> </a:t>
            </a:r>
          </a:p>
        </p:txBody>
      </p:sp>
      <p:sp>
        <p:nvSpPr>
          <p:cNvPr id="7" name="Shape 4"/>
          <p:cNvSpPr/>
          <p:nvPr/>
        </p:nvSpPr>
        <p:spPr>
          <a:xfrm>
            <a:off x="6319599" y="5950268"/>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5933599"/>
            <a:ext cx="1598057" cy="388858"/>
          </a:xfrm>
          <a:prstGeom prst="rect">
            <a:avLst/>
          </a:prstGeom>
          <a:noFill/>
          <a:ln/>
        </p:spPr>
        <p:txBody>
          <a:bodyPr wrap="none" rtlCol="0" anchor="t"/>
          <a:lstStyle/>
          <a:p>
            <a:pPr marL="0" indent="0" algn="l">
              <a:lnSpc>
                <a:spcPts val="3062"/>
              </a:lnSpc>
              <a:buNone/>
            </a:pPr>
            <a:endParaRPr lang="en-US" sz="2187" dirty="0"/>
          </a:p>
        </p:txBody>
      </p:sp>
      <p:pic>
        <p:nvPicPr>
          <p:cNvPr id="10" name="Picture 9">
            <a:extLst>
              <a:ext uri="{FF2B5EF4-FFF2-40B4-BE49-F238E27FC236}">
                <a16:creationId xmlns:a16="http://schemas.microsoft.com/office/drawing/2014/main" xmlns="" id="{3D7C918D-3BE1-14FD-BB6B-D0A0297935A2}"/>
              </a:ext>
            </a:extLst>
          </p:cNvPr>
          <p:cNvPicPr>
            <a:picLocks noChangeAspect="1"/>
          </p:cNvPicPr>
          <p:nvPr/>
        </p:nvPicPr>
        <p:blipFill>
          <a:blip r:embed="rId3"/>
          <a:stretch>
            <a:fillRect/>
          </a:stretch>
        </p:blipFill>
        <p:spPr>
          <a:xfrm>
            <a:off x="-163353" y="0"/>
            <a:ext cx="694944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7" name="Picture 6">
            <a:extLst>
              <a:ext uri="{FF2B5EF4-FFF2-40B4-BE49-F238E27FC236}">
                <a16:creationId xmlns:a16="http://schemas.microsoft.com/office/drawing/2014/main" xmlns="" id="{43E3EA02-A097-9864-6E0C-F76B85B16F4A}"/>
              </a:ext>
            </a:extLst>
          </p:cNvPr>
          <p:cNvPicPr>
            <a:picLocks noChangeAspect="1"/>
          </p:cNvPicPr>
          <p:nvPr/>
        </p:nvPicPr>
        <p:blipFill>
          <a:blip r:embed="rId3"/>
          <a:stretch>
            <a:fillRect/>
          </a:stretch>
        </p:blipFill>
        <p:spPr>
          <a:xfrm>
            <a:off x="1260088" y="546410"/>
            <a:ext cx="11831444" cy="73263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2039064"/>
            <a:ext cx="9255681"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Functions of Agricultural Robots</a:t>
            </a:r>
            <a:endParaRPr lang="en-US" sz="4374" dirty="0"/>
          </a:p>
        </p:txBody>
      </p:sp>
      <p:sp>
        <p:nvSpPr>
          <p:cNvPr id="5" name="Text 3"/>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Seeding</a:t>
            </a:r>
            <a:endParaRPr lang="en-US" sz="2187" dirty="0"/>
          </a:p>
        </p:txBody>
      </p:sp>
      <p:sp>
        <p:nvSpPr>
          <p:cNvPr id="6" name="Text 4"/>
          <p:cNvSpPr/>
          <p:nvPr/>
        </p:nvSpPr>
        <p:spPr>
          <a:xfrm>
            <a:off x="2037993" y="3858220"/>
            <a:ext cx="3156347" cy="177700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Precision seeding robots can plant seeds at the optimal depth and spacing, ensuring even germination and maximizing crop yields.</a:t>
            </a:r>
            <a:endParaRPr lang="en-US" sz="1750" dirty="0"/>
          </a:p>
        </p:txBody>
      </p:sp>
      <p:sp>
        <p:nvSpPr>
          <p:cNvPr id="7" name="Text 5"/>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Weeding</a:t>
            </a:r>
            <a:endParaRPr lang="en-US" sz="2187" dirty="0"/>
          </a:p>
        </p:txBody>
      </p:sp>
      <p:sp>
        <p:nvSpPr>
          <p:cNvPr id="8" name="Text 6"/>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Autonomous weeding robots use computer vision and mechanical tools to identify and remove unwanted plants, reducing manual labor and chemical usage.</a:t>
            </a:r>
            <a:endParaRPr lang="en-US" sz="1750" dirty="0"/>
          </a:p>
        </p:txBody>
      </p:sp>
      <p:sp>
        <p:nvSpPr>
          <p:cNvPr id="9" name="Text 7"/>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Spraying</a:t>
            </a:r>
            <a:endParaRPr lang="en-US" sz="2187" dirty="0"/>
          </a:p>
        </p:txBody>
      </p:sp>
      <p:sp>
        <p:nvSpPr>
          <p:cNvPr id="10" name="Text 8"/>
          <p:cNvSpPr/>
          <p:nvPr/>
        </p:nvSpPr>
        <p:spPr>
          <a:xfrm>
            <a:off x="9449872" y="3858220"/>
            <a:ext cx="3156347" cy="177700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sprayers can apply pesticides, herbicides, and fertilizers with pinpoint accuracy, minimizing waste and environmental impact.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5745361"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Seeding Mechanism</a:t>
            </a:r>
            <a:endParaRPr lang="en-US" sz="4374" dirty="0"/>
          </a:p>
        </p:txBody>
      </p:sp>
      <p:sp>
        <p:nvSpPr>
          <p:cNvPr id="6" name="Shape 3"/>
          <p:cNvSpPr/>
          <p:nvPr/>
        </p:nvSpPr>
        <p:spPr>
          <a:xfrm>
            <a:off x="4801910" y="1953101"/>
            <a:ext cx="44410" cy="5351026"/>
          </a:xfrm>
          <a:prstGeom prst="rect">
            <a:avLst/>
          </a:prstGeom>
          <a:solidFill>
            <a:srgbClr val="B8B7E0"/>
          </a:solidFill>
          <a:ln/>
        </p:spPr>
      </p:sp>
      <p:sp>
        <p:nvSpPr>
          <p:cNvPr id="7" name="Shape 4"/>
          <p:cNvSpPr/>
          <p:nvPr/>
        </p:nvSpPr>
        <p:spPr>
          <a:xfrm>
            <a:off x="5074027" y="2354401"/>
            <a:ext cx="777597" cy="44410"/>
          </a:xfrm>
          <a:prstGeom prst="rect">
            <a:avLst/>
          </a:prstGeom>
          <a:solidFill>
            <a:srgbClr val="B8B7E0"/>
          </a:solidFill>
          <a:ln/>
        </p:spPr>
      </p:sp>
      <p:sp>
        <p:nvSpPr>
          <p:cNvPr id="8" name="Shape 5"/>
          <p:cNvSpPr/>
          <p:nvPr/>
        </p:nvSpPr>
        <p:spPr>
          <a:xfrm>
            <a:off x="4574084" y="2126694"/>
            <a:ext cx="499943" cy="499943"/>
          </a:xfrm>
          <a:prstGeom prst="roundRect">
            <a:avLst>
              <a:gd name="adj" fmla="val 26667"/>
            </a:avLst>
          </a:prstGeom>
          <a:solidFill>
            <a:srgbClr val="DED6FF"/>
          </a:solidFill>
          <a:ln/>
        </p:spPr>
      </p:sp>
      <p:sp>
        <p:nvSpPr>
          <p:cNvPr id="9" name="Text 6"/>
          <p:cNvSpPr/>
          <p:nvPr/>
        </p:nvSpPr>
        <p:spPr>
          <a:xfrm>
            <a:off x="4749701" y="2168366"/>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Seed Metering</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Robotic seeders use precise seed metering mechanisms to dispense individual seeds at the desired rate and spacing.</a:t>
            </a:r>
            <a:endParaRPr lang="en-US" sz="1750" dirty="0"/>
          </a:p>
        </p:txBody>
      </p:sp>
      <p:sp>
        <p:nvSpPr>
          <p:cNvPr id="12" name="Shape 9"/>
          <p:cNvSpPr/>
          <p:nvPr/>
        </p:nvSpPr>
        <p:spPr>
          <a:xfrm>
            <a:off x="5074027" y="4212134"/>
            <a:ext cx="777597" cy="44410"/>
          </a:xfrm>
          <a:prstGeom prst="rect">
            <a:avLst/>
          </a:prstGeom>
          <a:solidFill>
            <a:srgbClr val="B8B7E0"/>
          </a:solidFill>
          <a:ln/>
        </p:spPr>
      </p:sp>
      <p:sp>
        <p:nvSpPr>
          <p:cNvPr id="13" name="Shape 10"/>
          <p:cNvSpPr/>
          <p:nvPr/>
        </p:nvSpPr>
        <p:spPr>
          <a:xfrm>
            <a:off x="4574084" y="3984427"/>
            <a:ext cx="499943" cy="499943"/>
          </a:xfrm>
          <a:prstGeom prst="roundRect">
            <a:avLst>
              <a:gd name="adj" fmla="val 26667"/>
            </a:avLst>
          </a:prstGeom>
          <a:solidFill>
            <a:srgbClr val="DED6FF"/>
          </a:solidFill>
          <a:ln/>
        </p:spPr>
      </p:sp>
      <p:sp>
        <p:nvSpPr>
          <p:cNvPr id="14" name="Text 11"/>
          <p:cNvSpPr/>
          <p:nvPr/>
        </p:nvSpPr>
        <p:spPr>
          <a:xfrm>
            <a:off x="4721364" y="4026098"/>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Seed Placement</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Advanced robotic arms and planting tools ensure each seed is deposited at the optimal depth and location for maximum germination.</a:t>
            </a:r>
            <a:endParaRPr lang="en-US" sz="1750" dirty="0"/>
          </a:p>
        </p:txBody>
      </p:sp>
      <p:sp>
        <p:nvSpPr>
          <p:cNvPr id="17" name="Shape 14"/>
          <p:cNvSpPr/>
          <p:nvPr/>
        </p:nvSpPr>
        <p:spPr>
          <a:xfrm>
            <a:off x="5074027" y="6069866"/>
            <a:ext cx="777597" cy="44410"/>
          </a:xfrm>
          <a:prstGeom prst="rect">
            <a:avLst/>
          </a:prstGeom>
          <a:solidFill>
            <a:srgbClr val="B8B7E0"/>
          </a:solidFill>
          <a:ln/>
        </p:spPr>
      </p:sp>
      <p:sp>
        <p:nvSpPr>
          <p:cNvPr id="18" name="Shape 15"/>
          <p:cNvSpPr/>
          <p:nvPr/>
        </p:nvSpPr>
        <p:spPr>
          <a:xfrm>
            <a:off x="4574084" y="5842159"/>
            <a:ext cx="499943" cy="499943"/>
          </a:xfrm>
          <a:prstGeom prst="roundRect">
            <a:avLst>
              <a:gd name="adj" fmla="val 26667"/>
            </a:avLst>
          </a:prstGeom>
          <a:solidFill>
            <a:srgbClr val="DED6FF"/>
          </a:solidFill>
          <a:ln/>
        </p:spPr>
      </p:sp>
      <p:sp>
        <p:nvSpPr>
          <p:cNvPr id="19" name="Text 16"/>
          <p:cNvSpPr/>
          <p:nvPr/>
        </p:nvSpPr>
        <p:spPr>
          <a:xfrm>
            <a:off x="4721364" y="5883831"/>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rPr>
              <a:t>Seed spacing Adjustment</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Agricultural robots can also incorporate soil preparation tasks, such as tilling and leveling, to create the ideal conditions for seed germination.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693307"/>
            <a:ext cx="6073616"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Weeding Automation</a:t>
            </a:r>
            <a:endParaRPr lang="en-US" sz="4374" dirty="0"/>
          </a:p>
        </p:txBody>
      </p:sp>
      <p:sp>
        <p:nvSpPr>
          <p:cNvPr id="6" name="Shape 3"/>
          <p:cNvSpPr/>
          <p:nvPr/>
        </p:nvSpPr>
        <p:spPr>
          <a:xfrm>
            <a:off x="4490799" y="2894528"/>
            <a:ext cx="499943" cy="499943"/>
          </a:xfrm>
          <a:prstGeom prst="roundRect">
            <a:avLst>
              <a:gd name="adj" fmla="val 26667"/>
            </a:avLst>
          </a:prstGeom>
          <a:solidFill>
            <a:srgbClr val="DED6FF"/>
          </a:solidFill>
          <a:ln/>
        </p:spPr>
      </p:sp>
      <p:sp>
        <p:nvSpPr>
          <p:cNvPr id="7" name="Text 4"/>
          <p:cNvSpPr/>
          <p:nvPr/>
        </p:nvSpPr>
        <p:spPr>
          <a:xfrm>
            <a:off x="4666417" y="2936200"/>
            <a:ext cx="148709"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8" name="Text 5"/>
          <p:cNvSpPr/>
          <p:nvPr/>
        </p:nvSpPr>
        <p:spPr>
          <a:xfrm>
            <a:off x="5212913" y="2970848"/>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Computer Vision</a:t>
            </a:r>
            <a:endParaRPr lang="en-US" sz="2187" dirty="0"/>
          </a:p>
        </p:txBody>
      </p:sp>
      <p:sp>
        <p:nvSpPr>
          <p:cNvPr id="9" name="Text 6"/>
          <p:cNvSpPr/>
          <p:nvPr/>
        </p:nvSpPr>
        <p:spPr>
          <a:xfrm>
            <a:off x="5212913" y="3451265"/>
            <a:ext cx="3820001"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weeders use advanced computer vision algorithms to identify and distinguish weeds from crop plants.</a:t>
            </a:r>
            <a:endParaRPr lang="en-US" sz="1750" dirty="0"/>
          </a:p>
        </p:txBody>
      </p:sp>
      <p:sp>
        <p:nvSpPr>
          <p:cNvPr id="10" name="Shape 7"/>
          <p:cNvSpPr/>
          <p:nvPr/>
        </p:nvSpPr>
        <p:spPr>
          <a:xfrm>
            <a:off x="9255085" y="2894528"/>
            <a:ext cx="499943" cy="499943"/>
          </a:xfrm>
          <a:prstGeom prst="roundRect">
            <a:avLst>
              <a:gd name="adj" fmla="val 26667"/>
            </a:avLst>
          </a:prstGeom>
          <a:solidFill>
            <a:srgbClr val="DED6FF"/>
          </a:solidFill>
          <a:ln/>
        </p:spPr>
      </p:sp>
      <p:sp>
        <p:nvSpPr>
          <p:cNvPr id="11" name="Text 8"/>
          <p:cNvSpPr/>
          <p:nvPr/>
        </p:nvSpPr>
        <p:spPr>
          <a:xfrm>
            <a:off x="9402366" y="2936200"/>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2" name="Text 9"/>
          <p:cNvSpPr/>
          <p:nvPr/>
        </p:nvSpPr>
        <p:spPr>
          <a:xfrm>
            <a:off x="9977199" y="2970848"/>
            <a:ext cx="2967633"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Mechanical Removal</a:t>
            </a:r>
            <a:endParaRPr lang="en-US" sz="2187" dirty="0"/>
          </a:p>
        </p:txBody>
      </p:sp>
      <p:sp>
        <p:nvSpPr>
          <p:cNvPr id="13" name="Text 10"/>
          <p:cNvSpPr/>
          <p:nvPr/>
        </p:nvSpPr>
        <p:spPr>
          <a:xfrm>
            <a:off x="9977199" y="3451265"/>
            <a:ext cx="3820001"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arms equipped with mechanical tools can selectively remove weeds without damaging the desired crops.</a:t>
            </a:r>
            <a:endParaRPr lang="en-US" sz="1750" dirty="0"/>
          </a:p>
        </p:txBody>
      </p:sp>
      <p:sp>
        <p:nvSpPr>
          <p:cNvPr id="14" name="Shape 11"/>
          <p:cNvSpPr/>
          <p:nvPr/>
        </p:nvSpPr>
        <p:spPr>
          <a:xfrm>
            <a:off x="4490799" y="5268635"/>
            <a:ext cx="499943" cy="499943"/>
          </a:xfrm>
          <a:prstGeom prst="roundRect">
            <a:avLst>
              <a:gd name="adj" fmla="val 26667"/>
            </a:avLst>
          </a:prstGeom>
          <a:solidFill>
            <a:srgbClr val="DED6FF"/>
          </a:solidFill>
          <a:ln/>
        </p:spPr>
      </p:sp>
      <p:sp>
        <p:nvSpPr>
          <p:cNvPr id="15" name="Text 12"/>
          <p:cNvSpPr/>
          <p:nvPr/>
        </p:nvSpPr>
        <p:spPr>
          <a:xfrm>
            <a:off x="4638080" y="5310307"/>
            <a:ext cx="205383" cy="416481"/>
          </a:xfrm>
          <a:prstGeom prst="rect">
            <a:avLst/>
          </a:prstGeom>
          <a:noFill/>
          <a:ln/>
        </p:spPr>
        <p:txBody>
          <a:bodyPr wrap="none" rtlCol="0" anchor="t"/>
          <a:lstStyle/>
          <a:p>
            <a:pPr marL="0" indent="0" algn="ctr">
              <a:lnSpc>
                <a:spcPts val="3281"/>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16" name="Text 13"/>
          <p:cNvSpPr/>
          <p:nvPr/>
        </p:nvSpPr>
        <p:spPr>
          <a:xfrm>
            <a:off x="5212913" y="534495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Precision Targeting</a:t>
            </a:r>
            <a:endParaRPr lang="en-US" sz="2187" dirty="0"/>
          </a:p>
        </p:txBody>
      </p:sp>
      <p:sp>
        <p:nvSpPr>
          <p:cNvPr id="17" name="Text 14"/>
          <p:cNvSpPr/>
          <p:nvPr/>
        </p:nvSpPr>
        <p:spPr>
          <a:xfrm>
            <a:off x="5212913" y="5825371"/>
            <a:ext cx="8584287" cy="710803"/>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weeders can navigate through fields and precisely target individual weeds, minimizing collateral damage.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1265634"/>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Spraying System</a:t>
            </a:r>
            <a:endParaRPr lang="en-US" sz="4374" dirty="0"/>
          </a:p>
        </p:txBody>
      </p:sp>
      <p:sp>
        <p:nvSpPr>
          <p:cNvPr id="5" name="Shape 3"/>
          <p:cNvSpPr/>
          <p:nvPr/>
        </p:nvSpPr>
        <p:spPr>
          <a:xfrm>
            <a:off x="2037993" y="2404348"/>
            <a:ext cx="5166122" cy="2346365"/>
          </a:xfrm>
          <a:prstGeom prst="roundRect">
            <a:avLst>
              <a:gd name="adj" fmla="val 5682"/>
            </a:avLst>
          </a:prstGeom>
          <a:solidFill>
            <a:srgbClr val="DED6FF"/>
          </a:solidFill>
          <a:ln/>
        </p:spPr>
      </p:sp>
      <p:sp>
        <p:nvSpPr>
          <p:cNvPr id="6" name="Text 4"/>
          <p:cNvSpPr/>
          <p:nvPr/>
        </p:nvSpPr>
        <p:spPr>
          <a:xfrm>
            <a:off x="2260163" y="2626519"/>
            <a:ext cx="2975967"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Targeted Application</a:t>
            </a:r>
            <a:endParaRPr lang="en-US" sz="2187" dirty="0"/>
          </a:p>
        </p:txBody>
      </p:sp>
      <p:sp>
        <p:nvSpPr>
          <p:cNvPr id="7" name="Text 5"/>
          <p:cNvSpPr/>
          <p:nvPr/>
        </p:nvSpPr>
        <p:spPr>
          <a:xfrm>
            <a:off x="2260163" y="3106936"/>
            <a:ext cx="4721781"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sprayers can precisely target specific plants or areas, reducing chemical waste and environmental impact.</a:t>
            </a:r>
            <a:endParaRPr lang="en-US" sz="1750" dirty="0"/>
          </a:p>
        </p:txBody>
      </p:sp>
      <p:sp>
        <p:nvSpPr>
          <p:cNvPr id="8" name="Shape 6"/>
          <p:cNvSpPr/>
          <p:nvPr/>
        </p:nvSpPr>
        <p:spPr>
          <a:xfrm>
            <a:off x="7426285" y="2404348"/>
            <a:ext cx="5166122" cy="2346365"/>
          </a:xfrm>
          <a:prstGeom prst="roundRect">
            <a:avLst>
              <a:gd name="adj" fmla="val 5682"/>
            </a:avLst>
          </a:prstGeom>
          <a:solidFill>
            <a:srgbClr val="DED6FF"/>
          </a:solidFill>
          <a:ln/>
        </p:spPr>
      </p:sp>
      <p:sp>
        <p:nvSpPr>
          <p:cNvPr id="9" name="Text 7"/>
          <p:cNvSpPr/>
          <p:nvPr/>
        </p:nvSpPr>
        <p:spPr>
          <a:xfrm>
            <a:off x="7648456" y="2626519"/>
            <a:ext cx="3472696"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Autonomous Navigation</a:t>
            </a:r>
            <a:endParaRPr lang="en-US" sz="2187" dirty="0"/>
          </a:p>
        </p:txBody>
      </p:sp>
      <p:sp>
        <p:nvSpPr>
          <p:cNvPr id="10" name="Text 8"/>
          <p:cNvSpPr/>
          <p:nvPr/>
        </p:nvSpPr>
        <p:spPr>
          <a:xfrm>
            <a:off x="7648456" y="3106936"/>
            <a:ext cx="4721781" cy="1421606"/>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These robots can navigate through fields autonomously, following pre-programmed routes or responding to real-time sensor data.</a:t>
            </a:r>
            <a:endParaRPr lang="en-US" sz="1750" dirty="0"/>
          </a:p>
        </p:txBody>
      </p:sp>
      <p:sp>
        <p:nvSpPr>
          <p:cNvPr id="11" name="Shape 9"/>
          <p:cNvSpPr/>
          <p:nvPr/>
        </p:nvSpPr>
        <p:spPr>
          <a:xfrm>
            <a:off x="2037993" y="4972883"/>
            <a:ext cx="5166122" cy="1990963"/>
          </a:xfrm>
          <a:prstGeom prst="roundRect">
            <a:avLst>
              <a:gd name="adj" fmla="val 6696"/>
            </a:avLst>
          </a:prstGeom>
          <a:solidFill>
            <a:srgbClr val="DED6FF"/>
          </a:solidFill>
          <a:ln/>
        </p:spPr>
      </p:sp>
      <p:sp>
        <p:nvSpPr>
          <p:cNvPr id="12" name="Text 10"/>
          <p:cNvSpPr/>
          <p:nvPr/>
        </p:nvSpPr>
        <p:spPr>
          <a:xfrm>
            <a:off x="2260163" y="5195054"/>
            <a:ext cx="3054787"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rPr>
              <a:t>Reduced Labor Intensity</a:t>
            </a:r>
            <a:endParaRPr lang="en-US" sz="2187" dirty="0"/>
          </a:p>
        </p:txBody>
      </p:sp>
      <p:sp>
        <p:nvSpPr>
          <p:cNvPr id="13" name="Text 11"/>
          <p:cNvSpPr/>
          <p:nvPr/>
        </p:nvSpPr>
        <p:spPr>
          <a:xfrm>
            <a:off x="2260163" y="5675471"/>
            <a:ext cx="4721781"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sprayers can reduce the need for manual labor in spraying operations, saving time and resources.</a:t>
            </a:r>
            <a:endParaRPr lang="en-US" sz="1750" dirty="0"/>
          </a:p>
        </p:txBody>
      </p:sp>
      <p:sp>
        <p:nvSpPr>
          <p:cNvPr id="14" name="Shape 12"/>
          <p:cNvSpPr/>
          <p:nvPr/>
        </p:nvSpPr>
        <p:spPr>
          <a:xfrm>
            <a:off x="7426285" y="4972883"/>
            <a:ext cx="5166122" cy="1990963"/>
          </a:xfrm>
          <a:prstGeom prst="roundRect">
            <a:avLst>
              <a:gd name="adj" fmla="val 6696"/>
            </a:avLst>
          </a:prstGeom>
          <a:solidFill>
            <a:srgbClr val="DED6FF"/>
          </a:solidFill>
          <a:ln/>
        </p:spPr>
      </p:sp>
      <p:sp>
        <p:nvSpPr>
          <p:cNvPr id="15" name="Text 13"/>
          <p:cNvSpPr/>
          <p:nvPr/>
        </p:nvSpPr>
        <p:spPr>
          <a:xfrm>
            <a:off x="7648456" y="5195054"/>
            <a:ext cx="2901315"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rPr>
              <a:t>Improved Safety</a:t>
            </a:r>
            <a:endParaRPr lang="en-US" sz="2187" dirty="0"/>
          </a:p>
        </p:txBody>
      </p:sp>
      <p:sp>
        <p:nvSpPr>
          <p:cNvPr id="16" name="Text 14"/>
          <p:cNvSpPr/>
          <p:nvPr/>
        </p:nvSpPr>
        <p:spPr>
          <a:xfrm>
            <a:off x="7648456" y="5675471"/>
            <a:ext cx="4721781" cy="1066205"/>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Robotic sprayers eliminate the need for humans to be exposed to potentially harmful chemicals during spraying.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2037993" y="1376720"/>
            <a:ext cx="8830151"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Moisture Sensing with Arduino</a:t>
            </a:r>
            <a:endParaRPr lang="en-US" sz="4374" dirty="0"/>
          </a:p>
        </p:txBody>
      </p:sp>
      <p:pic>
        <p:nvPicPr>
          <p:cNvPr id="5" name="Image 0" descr="preencoded.png"/>
          <p:cNvPicPr>
            <a:picLocks noChangeAspect="1"/>
          </p:cNvPicPr>
          <p:nvPr/>
        </p:nvPicPr>
        <p:blipFill>
          <a:blip r:embed="rId3"/>
          <a:stretch>
            <a:fillRect/>
          </a:stretch>
        </p:blipFill>
        <p:spPr>
          <a:xfrm>
            <a:off x="2037993" y="2515433"/>
            <a:ext cx="444341" cy="444341"/>
          </a:xfrm>
          <a:prstGeom prst="rect">
            <a:avLst/>
          </a:prstGeom>
        </p:spPr>
      </p:pic>
      <p:sp>
        <p:nvSpPr>
          <p:cNvPr id="6" name="Text 3"/>
          <p:cNvSpPr/>
          <p:nvPr/>
        </p:nvSpPr>
        <p:spPr>
          <a:xfrm>
            <a:off x="2037993" y="3181945"/>
            <a:ext cx="2388632"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Soil Moisture</a:t>
            </a:r>
            <a:endParaRPr lang="en-US" sz="2187" dirty="0"/>
          </a:p>
        </p:txBody>
      </p:sp>
      <p:sp>
        <p:nvSpPr>
          <p:cNvPr id="7" name="Text 4"/>
          <p:cNvSpPr/>
          <p:nvPr/>
        </p:nvSpPr>
        <p:spPr>
          <a:xfrm>
            <a:off x="2037993" y="3662363"/>
            <a:ext cx="2388632" cy="2487811"/>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Arduino-based soil moisture sensors can continuously monitor the water content in the soil, providing real-time data to optimize irrigation.</a:t>
            </a:r>
            <a:endParaRPr lang="en-US" sz="1750" dirty="0"/>
          </a:p>
        </p:txBody>
      </p:sp>
      <p:pic>
        <p:nvPicPr>
          <p:cNvPr id="8" name="Image 1" descr="preencoded.png"/>
          <p:cNvPicPr>
            <a:picLocks noChangeAspect="1"/>
          </p:cNvPicPr>
          <p:nvPr/>
        </p:nvPicPr>
        <p:blipFill>
          <a:blip r:embed="rId4"/>
          <a:stretch>
            <a:fillRect/>
          </a:stretch>
        </p:blipFill>
        <p:spPr>
          <a:xfrm>
            <a:off x="4759881" y="2515433"/>
            <a:ext cx="444341" cy="444341"/>
          </a:xfrm>
          <a:prstGeom prst="rect">
            <a:avLst/>
          </a:prstGeom>
        </p:spPr>
      </p:pic>
      <p:sp>
        <p:nvSpPr>
          <p:cNvPr id="9" name="Text 5"/>
          <p:cNvSpPr/>
          <p:nvPr/>
        </p:nvSpPr>
        <p:spPr>
          <a:xfrm>
            <a:off x="4759881" y="3181945"/>
            <a:ext cx="2388632"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Temperature</a:t>
            </a:r>
            <a:endParaRPr lang="en-US" sz="2187" dirty="0"/>
          </a:p>
        </p:txBody>
      </p:sp>
      <p:sp>
        <p:nvSpPr>
          <p:cNvPr id="10" name="Text 6"/>
          <p:cNvSpPr/>
          <p:nvPr/>
        </p:nvSpPr>
        <p:spPr>
          <a:xfrm>
            <a:off x="4759881" y="3662363"/>
            <a:ext cx="2388632" cy="284321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Integrated temperature sensors can help determine the optimal growing conditions for specific crops and trigger adjustments as needed.</a:t>
            </a:r>
            <a:endParaRPr lang="en-US" sz="1750" dirty="0"/>
          </a:p>
        </p:txBody>
      </p:sp>
      <p:pic>
        <p:nvPicPr>
          <p:cNvPr id="11" name="Image 2" descr="preencoded.png"/>
          <p:cNvPicPr>
            <a:picLocks noChangeAspect="1"/>
          </p:cNvPicPr>
          <p:nvPr/>
        </p:nvPicPr>
        <p:blipFill>
          <a:blip r:embed="rId5"/>
          <a:stretch>
            <a:fillRect/>
          </a:stretch>
        </p:blipFill>
        <p:spPr>
          <a:xfrm>
            <a:off x="7481768" y="2515433"/>
            <a:ext cx="444341" cy="444341"/>
          </a:xfrm>
          <a:prstGeom prst="rect">
            <a:avLst/>
          </a:prstGeom>
        </p:spPr>
      </p:pic>
      <p:sp>
        <p:nvSpPr>
          <p:cNvPr id="12" name="Text 7"/>
          <p:cNvSpPr/>
          <p:nvPr/>
        </p:nvSpPr>
        <p:spPr>
          <a:xfrm>
            <a:off x="7481768" y="3181945"/>
            <a:ext cx="2388632"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Humidity</a:t>
            </a:r>
            <a:endParaRPr lang="en-US" sz="2187" dirty="0"/>
          </a:p>
        </p:txBody>
      </p:sp>
      <p:sp>
        <p:nvSpPr>
          <p:cNvPr id="13" name="Text 8"/>
          <p:cNvSpPr/>
          <p:nvPr/>
        </p:nvSpPr>
        <p:spPr>
          <a:xfrm>
            <a:off x="7481768" y="3662363"/>
            <a:ext cx="2388632" cy="2487811"/>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Humidity sensors work alongside the moisture and temperature data to provide a comprehensive understanding of the microclimate.</a:t>
            </a:r>
            <a:endParaRPr lang="en-US" sz="1750" dirty="0"/>
          </a:p>
        </p:txBody>
      </p:sp>
      <p:pic>
        <p:nvPicPr>
          <p:cNvPr id="14" name="Image 3" descr="preencoded.png"/>
          <p:cNvPicPr>
            <a:picLocks noChangeAspect="1"/>
          </p:cNvPicPr>
          <p:nvPr/>
        </p:nvPicPr>
        <p:blipFill>
          <a:blip r:embed="rId6"/>
          <a:stretch>
            <a:fillRect/>
          </a:stretch>
        </p:blipFill>
        <p:spPr>
          <a:xfrm>
            <a:off x="10203656" y="2515433"/>
            <a:ext cx="444341" cy="444341"/>
          </a:xfrm>
          <a:prstGeom prst="rect">
            <a:avLst/>
          </a:prstGeom>
        </p:spPr>
      </p:pic>
      <p:sp>
        <p:nvSpPr>
          <p:cNvPr id="15" name="Text 9"/>
          <p:cNvSpPr/>
          <p:nvPr/>
        </p:nvSpPr>
        <p:spPr>
          <a:xfrm>
            <a:off x="10203656" y="3181945"/>
            <a:ext cx="2388751" cy="694373"/>
          </a:xfrm>
          <a:prstGeom prst="rect">
            <a:avLst/>
          </a:prstGeom>
          <a:noFill/>
          <a:ln/>
        </p:spPr>
        <p:txBody>
          <a:bodyPr wrap="squar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Weather Integration</a:t>
            </a:r>
            <a:endParaRPr lang="en-US" sz="2187" dirty="0"/>
          </a:p>
        </p:txBody>
      </p:sp>
      <p:sp>
        <p:nvSpPr>
          <p:cNvPr id="16" name="Text 10"/>
          <p:cNvSpPr/>
          <p:nvPr/>
        </p:nvSpPr>
        <p:spPr>
          <a:xfrm>
            <a:off x="10203656" y="4009549"/>
            <a:ext cx="2388751" cy="2843213"/>
          </a:xfrm>
          <a:prstGeom prst="rect">
            <a:avLst/>
          </a:prstGeom>
          <a:noFill/>
          <a:ln/>
        </p:spPr>
        <p:txBody>
          <a:bodyPr wrap="square" rtlCol="0" anchor="t"/>
          <a:lstStyle/>
          <a:p>
            <a:pPr marL="0" indent="0" algn="l">
              <a:lnSpc>
                <a:spcPts val="2799"/>
              </a:lnSpc>
              <a:buNone/>
            </a:pPr>
            <a:r>
              <a:rPr lang="en-US" sz="1750" dirty="0">
                <a:solidFill>
                  <a:srgbClr val="49495A"/>
                </a:solidFill>
                <a:latin typeface="Open Sans" pitchFamily="34" charset="0"/>
                <a:ea typeface="Open Sans" pitchFamily="34" charset="-122"/>
                <a:cs typeface="Open Sans" pitchFamily="34" charset="-120"/>
              </a:rPr>
              <a:t>The Arduino-based system can be connected to weather stations to correlate environmental conditions with soil data for optimal decision-making.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10544" y="18679"/>
            <a:ext cx="14764822" cy="8405782"/>
          </a:xfrm>
          <a:prstGeom prst="rect">
            <a:avLst/>
          </a:prstGeom>
          <a:solidFill>
            <a:srgbClr val="FBFAFF"/>
          </a:solidFill>
          <a:ln/>
        </p:spPr>
        <p:txBody>
          <a:bodyPr/>
          <a:lstStyle/>
          <a:p>
            <a:r>
              <a:rPr lang="en-IN" dirty="0"/>
              <a:t>l</a:t>
            </a:r>
          </a:p>
        </p:txBody>
      </p:sp>
      <p:pic>
        <p:nvPicPr>
          <p:cNvPr id="4" name="Image 0" descr="preencoded.png"/>
          <p:cNvPicPr>
            <a:picLocks noChangeAspect="1"/>
          </p:cNvPicPr>
          <p:nvPr/>
        </p:nvPicPr>
        <p:blipFill>
          <a:blip r:embed="rId3"/>
          <a:stretch>
            <a:fillRect/>
          </a:stretch>
        </p:blipFill>
        <p:spPr>
          <a:xfrm>
            <a:off x="0" y="0"/>
            <a:ext cx="14630400" cy="2516505"/>
          </a:xfrm>
          <a:prstGeom prst="rect">
            <a:avLst/>
          </a:prstGeom>
        </p:spPr>
      </p:pic>
      <p:sp>
        <p:nvSpPr>
          <p:cNvPr id="5" name="Text 2"/>
          <p:cNvSpPr/>
          <p:nvPr/>
        </p:nvSpPr>
        <p:spPr>
          <a:xfrm>
            <a:off x="2533769" y="3070027"/>
            <a:ext cx="8812411" cy="629007"/>
          </a:xfrm>
          <a:prstGeom prst="rect">
            <a:avLst/>
          </a:prstGeom>
          <a:noFill/>
          <a:ln/>
        </p:spPr>
        <p:txBody>
          <a:bodyPr wrap="none" rtlCol="0" anchor="t"/>
          <a:lstStyle/>
          <a:p>
            <a:pPr marL="0" indent="0">
              <a:lnSpc>
                <a:spcPts val="4954"/>
              </a:lnSpc>
              <a:buNone/>
            </a:pPr>
            <a:r>
              <a:rPr lang="en-US" sz="3963" dirty="0">
                <a:solidFill>
                  <a:srgbClr val="5955EB"/>
                </a:solidFill>
                <a:latin typeface="Libre Baskerville" pitchFamily="34" charset="0"/>
                <a:ea typeface="Libre Baskerville" pitchFamily="34" charset="-122"/>
                <a:cs typeface="Libre Baskerville" pitchFamily="34" charset="-120"/>
              </a:rPr>
              <a:t>Advantages of Robotic Agriculture</a:t>
            </a:r>
            <a:endParaRPr lang="en-US" sz="3963" dirty="0"/>
          </a:p>
        </p:txBody>
      </p:sp>
      <p:pic>
        <p:nvPicPr>
          <p:cNvPr id="6" name="Image 1" descr="preencoded.png"/>
          <p:cNvPicPr>
            <a:picLocks noChangeAspect="1"/>
          </p:cNvPicPr>
          <p:nvPr/>
        </p:nvPicPr>
        <p:blipFill>
          <a:blip r:embed="rId4"/>
          <a:stretch>
            <a:fillRect/>
          </a:stretch>
        </p:blipFill>
        <p:spPr>
          <a:xfrm>
            <a:off x="939998" y="3989803"/>
            <a:ext cx="3187541" cy="805220"/>
          </a:xfrm>
          <a:prstGeom prst="rect">
            <a:avLst/>
          </a:prstGeom>
        </p:spPr>
      </p:pic>
      <p:sp>
        <p:nvSpPr>
          <p:cNvPr id="7" name="Text 3"/>
          <p:cNvSpPr/>
          <p:nvPr/>
        </p:nvSpPr>
        <p:spPr>
          <a:xfrm>
            <a:off x="1476732" y="5108138"/>
            <a:ext cx="2516505" cy="314563"/>
          </a:xfrm>
          <a:prstGeom prst="rect">
            <a:avLst/>
          </a:prstGeom>
          <a:noFill/>
          <a:ln/>
        </p:spPr>
        <p:txBody>
          <a:bodyPr wrap="none" rtlCol="0" anchor="t"/>
          <a:lstStyle/>
          <a:p>
            <a:pPr marL="0" indent="0" algn="l">
              <a:lnSpc>
                <a:spcPts val="2477"/>
              </a:lnSpc>
              <a:buNone/>
            </a:pPr>
            <a:r>
              <a:rPr lang="en-US" sz="1982" dirty="0">
                <a:solidFill>
                  <a:srgbClr val="5955EB"/>
                </a:solidFill>
                <a:latin typeface="Libre Baskerville" pitchFamily="34" charset="0"/>
                <a:ea typeface="Libre Baskerville" pitchFamily="34" charset="-122"/>
                <a:cs typeface="Libre Baskerville" pitchFamily="34" charset="-120"/>
              </a:rPr>
              <a:t>Precision</a:t>
            </a:r>
            <a:endParaRPr lang="en-US" sz="1982" dirty="0"/>
          </a:p>
        </p:txBody>
      </p:sp>
      <p:sp>
        <p:nvSpPr>
          <p:cNvPr id="8" name="Text 4"/>
          <p:cNvSpPr/>
          <p:nvPr/>
        </p:nvSpPr>
        <p:spPr>
          <a:xfrm>
            <a:off x="1208127" y="5500612"/>
            <a:ext cx="2785110" cy="1932384"/>
          </a:xfrm>
          <a:prstGeom prst="rect">
            <a:avLst/>
          </a:prstGeom>
          <a:noFill/>
          <a:ln/>
        </p:spPr>
        <p:txBody>
          <a:bodyPr wrap="square" rtlCol="0" anchor="t"/>
          <a:lstStyle/>
          <a:p>
            <a:pPr marL="0" indent="0" algn="l">
              <a:lnSpc>
                <a:spcPts val="2536"/>
              </a:lnSpc>
              <a:buNone/>
            </a:pPr>
            <a:r>
              <a:rPr lang="en-US" sz="1585" dirty="0">
                <a:solidFill>
                  <a:srgbClr val="49495A"/>
                </a:solidFill>
                <a:latin typeface="Open Sans" pitchFamily="34" charset="0"/>
                <a:ea typeface="Open Sans" pitchFamily="34" charset="-122"/>
                <a:cs typeface="Open Sans" pitchFamily="34" charset="-120"/>
              </a:rPr>
              <a:t>Robotic systems can perform tasks with unparalleled accuracy and consistency, leading to improved crop yields and resource efficiency.</a:t>
            </a:r>
            <a:endParaRPr lang="en-US" sz="1585" dirty="0"/>
          </a:p>
        </p:txBody>
      </p:sp>
      <p:pic>
        <p:nvPicPr>
          <p:cNvPr id="9" name="Image 2" descr="preencoded.png"/>
          <p:cNvPicPr>
            <a:picLocks noChangeAspect="1"/>
          </p:cNvPicPr>
          <p:nvPr/>
        </p:nvPicPr>
        <p:blipFill>
          <a:blip r:embed="rId5"/>
          <a:stretch>
            <a:fillRect/>
          </a:stretch>
        </p:blipFill>
        <p:spPr>
          <a:xfrm>
            <a:off x="4249349" y="3976568"/>
            <a:ext cx="3187541" cy="805220"/>
          </a:xfrm>
          <a:prstGeom prst="rect">
            <a:avLst/>
          </a:prstGeom>
        </p:spPr>
      </p:pic>
      <p:sp>
        <p:nvSpPr>
          <p:cNvPr id="10" name="Text 5"/>
          <p:cNvSpPr/>
          <p:nvPr/>
        </p:nvSpPr>
        <p:spPr>
          <a:xfrm>
            <a:off x="4980057" y="5160900"/>
            <a:ext cx="2516505" cy="314563"/>
          </a:xfrm>
          <a:prstGeom prst="rect">
            <a:avLst/>
          </a:prstGeom>
          <a:noFill/>
          <a:ln/>
        </p:spPr>
        <p:txBody>
          <a:bodyPr wrap="none" rtlCol="0" anchor="t"/>
          <a:lstStyle/>
          <a:p>
            <a:pPr marL="0" indent="0" algn="l">
              <a:lnSpc>
                <a:spcPts val="2477"/>
              </a:lnSpc>
              <a:buNone/>
            </a:pPr>
            <a:r>
              <a:rPr lang="en-US" sz="1982" dirty="0">
                <a:solidFill>
                  <a:srgbClr val="5955EB"/>
                </a:solidFill>
                <a:latin typeface="Libre Baskerville" pitchFamily="34" charset="0"/>
                <a:ea typeface="Libre Baskerville" pitchFamily="34" charset="-122"/>
                <a:cs typeface="Libre Baskerville" pitchFamily="34" charset="-120"/>
              </a:rPr>
              <a:t>Efficiency</a:t>
            </a:r>
            <a:endParaRPr lang="en-US" sz="1982" dirty="0"/>
          </a:p>
        </p:txBody>
      </p:sp>
      <p:sp>
        <p:nvSpPr>
          <p:cNvPr id="11" name="Text 6"/>
          <p:cNvSpPr/>
          <p:nvPr/>
        </p:nvSpPr>
        <p:spPr>
          <a:xfrm>
            <a:off x="4550499" y="5546492"/>
            <a:ext cx="2785110" cy="1610320"/>
          </a:xfrm>
          <a:prstGeom prst="rect">
            <a:avLst/>
          </a:prstGeom>
          <a:noFill/>
          <a:ln/>
        </p:spPr>
        <p:txBody>
          <a:bodyPr wrap="square" rtlCol="0" anchor="t"/>
          <a:lstStyle/>
          <a:p>
            <a:pPr marL="0" indent="0" algn="l">
              <a:lnSpc>
                <a:spcPts val="2536"/>
              </a:lnSpc>
              <a:buNone/>
            </a:pPr>
            <a:r>
              <a:rPr lang="en-US" sz="1585" dirty="0">
                <a:solidFill>
                  <a:srgbClr val="49495A"/>
                </a:solidFill>
                <a:latin typeface="Open Sans" pitchFamily="34" charset="0"/>
                <a:ea typeface="Open Sans" pitchFamily="34" charset="-122"/>
                <a:cs typeface="Open Sans" pitchFamily="34" charset="-120"/>
              </a:rPr>
              <a:t>Automated robotic systems can work tirelessly, 24/7, without the need for breaks, leading to increased productivity.</a:t>
            </a:r>
            <a:endParaRPr lang="en-US" sz="1585" dirty="0"/>
          </a:p>
        </p:txBody>
      </p:sp>
      <p:pic>
        <p:nvPicPr>
          <p:cNvPr id="12" name="Image 3" descr="preencoded.png"/>
          <p:cNvPicPr>
            <a:picLocks noChangeAspect="1"/>
          </p:cNvPicPr>
          <p:nvPr/>
        </p:nvPicPr>
        <p:blipFill>
          <a:blip r:embed="rId6"/>
          <a:stretch>
            <a:fillRect/>
          </a:stretch>
        </p:blipFill>
        <p:spPr>
          <a:xfrm>
            <a:off x="7612688" y="3978691"/>
            <a:ext cx="3187660" cy="805220"/>
          </a:xfrm>
          <a:prstGeom prst="rect">
            <a:avLst/>
          </a:prstGeom>
        </p:spPr>
      </p:pic>
      <p:sp>
        <p:nvSpPr>
          <p:cNvPr id="13" name="Text 7"/>
          <p:cNvSpPr/>
          <p:nvPr/>
        </p:nvSpPr>
        <p:spPr>
          <a:xfrm>
            <a:off x="7612689" y="5108137"/>
            <a:ext cx="6485508" cy="3102783"/>
          </a:xfrm>
          <a:prstGeom prst="rect">
            <a:avLst/>
          </a:prstGeom>
          <a:noFill/>
          <a:ln/>
        </p:spPr>
        <p:txBody>
          <a:bodyPr wrap="none" rtlCol="0" anchor="t"/>
          <a:lstStyle/>
          <a:p>
            <a:pPr marL="0" indent="0" algn="l">
              <a:lnSpc>
                <a:spcPts val="2477"/>
              </a:lnSpc>
              <a:buNone/>
            </a:pPr>
            <a:r>
              <a:rPr lang="en-US" sz="1982" dirty="0">
                <a:solidFill>
                  <a:srgbClr val="5955EB"/>
                </a:solidFill>
                <a:latin typeface="Libre Baskerville" pitchFamily="34" charset="0"/>
              </a:rPr>
              <a:t>Productivity                           cost effective                </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 Robots can work quicker than             Although the  outlay could be      </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 humans and for longer periods           </a:t>
            </a:r>
            <a:r>
              <a:rPr lang="en-US" sz="1600" dirty="0" err="1">
                <a:latin typeface="Open Sans" panose="020B0606030504020204" pitchFamily="34" charset="0"/>
                <a:ea typeface="Open Sans" panose="020B0606030504020204" pitchFamily="34" charset="0"/>
                <a:cs typeface="Open Sans" panose="020B0606030504020204" pitchFamily="34" charset="0"/>
              </a:rPr>
              <a:t>high,with</a:t>
            </a:r>
            <a:r>
              <a:rPr lang="en-US" sz="1600" dirty="0">
                <a:latin typeface="Open Sans" panose="020B0606030504020204" pitchFamily="34" charset="0"/>
                <a:ea typeface="Open Sans" panose="020B0606030504020204" pitchFamily="34" charset="0"/>
                <a:cs typeface="Open Sans" panose="020B0606030504020204" pitchFamily="34" charset="0"/>
              </a:rPr>
              <a:t> robots running 24/7</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without a reduction in                             these investments is quickly </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productivity,risk</a:t>
            </a:r>
            <a:r>
              <a:rPr lang="en-US" sz="1600" dirty="0">
                <a:latin typeface="Open Sans" panose="020B0606030504020204" pitchFamily="34" charset="0"/>
                <a:ea typeface="Open Sans" panose="020B0606030504020204" pitchFamily="34" charset="0"/>
                <a:cs typeface="Open Sans" panose="020B0606030504020204" pitchFamily="34" charset="0"/>
              </a:rPr>
              <a:t> of injury                       </a:t>
            </a:r>
            <a:r>
              <a:rPr lang="en-US" sz="1600" dirty="0" err="1">
                <a:latin typeface="Open Sans" panose="020B0606030504020204" pitchFamily="34" charset="0"/>
                <a:ea typeface="Open Sans" panose="020B0606030504020204" pitchFamily="34" charset="0"/>
                <a:cs typeface="Open Sans" panose="020B0606030504020204" pitchFamily="34" charset="0"/>
              </a:rPr>
              <a:t>returned,as</a:t>
            </a:r>
            <a:r>
              <a:rPr lang="en-US" sz="1600" dirty="0">
                <a:latin typeface="Open Sans" panose="020B0606030504020204" pitchFamily="34" charset="0"/>
                <a:ea typeface="Open Sans" panose="020B0606030504020204" pitchFamily="34" charset="0"/>
                <a:cs typeface="Open Sans" panose="020B0606030504020204" pitchFamily="34" charset="0"/>
              </a:rPr>
              <a:t> farms will be </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or a need for breaks</a:t>
            </a:r>
            <a:r>
              <a:rPr lang="en-US" sz="1600" dirty="0">
                <a:solidFill>
                  <a:srgbClr val="5955EB"/>
                </a:solidFill>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Working more efficiently</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                                                                     With reduce waste ,reduce</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labour</a:t>
            </a:r>
            <a:r>
              <a:rPr lang="en-US" sz="1600" dirty="0">
                <a:latin typeface="Open Sans" panose="020B0606030504020204" pitchFamily="34" charset="0"/>
                <a:ea typeface="Open Sans" panose="020B0606030504020204" pitchFamily="34" charset="0"/>
                <a:cs typeface="Open Sans" panose="020B0606030504020204" pitchFamily="34" charset="0"/>
              </a:rPr>
              <a:t> and reduce running</a:t>
            </a:r>
          </a:p>
          <a:p>
            <a:pPr marL="0" indent="0" algn="l">
              <a:lnSpc>
                <a:spcPts val="2477"/>
              </a:lnSpc>
              <a:buNone/>
            </a:pPr>
            <a:r>
              <a:rPr lang="en-US" sz="1600" dirty="0">
                <a:latin typeface="Open Sans" panose="020B0606030504020204" pitchFamily="34" charset="0"/>
                <a:ea typeface="Open Sans" panose="020B0606030504020204" pitchFamily="34" charset="0"/>
                <a:cs typeface="Open Sans" panose="020B0606030504020204" pitchFamily="34" charset="0"/>
              </a:rPr>
              <a:t>                                                                     costs.</a:t>
            </a:r>
          </a:p>
        </p:txBody>
      </p:sp>
      <p:sp>
        <p:nvSpPr>
          <p:cNvPr id="14" name="Text 8"/>
          <p:cNvSpPr/>
          <p:nvPr/>
        </p:nvSpPr>
        <p:spPr>
          <a:xfrm>
            <a:off x="9110067" y="5543430"/>
            <a:ext cx="2785229" cy="1932383"/>
          </a:xfrm>
          <a:prstGeom prst="rect">
            <a:avLst/>
          </a:prstGeom>
          <a:noFill/>
          <a:ln/>
        </p:spPr>
        <p:txBody>
          <a:bodyPr wrap="square" rtlCol="0" anchor="t"/>
          <a:lstStyle/>
          <a:p>
            <a:pPr marL="0" indent="0" algn="l">
              <a:lnSpc>
                <a:spcPts val="2536"/>
              </a:lnSpc>
              <a:buNone/>
            </a:pPr>
            <a:endParaRPr lang="en-US" sz="1585" dirty="0"/>
          </a:p>
        </p:txBody>
      </p:sp>
      <p:pic>
        <p:nvPicPr>
          <p:cNvPr id="16" name="Image 2" descr="preencoded.png">
            <a:extLst>
              <a:ext uri="{FF2B5EF4-FFF2-40B4-BE49-F238E27FC236}">
                <a16:creationId xmlns:a16="http://schemas.microsoft.com/office/drawing/2014/main" xmlns="" id="{FFA7866F-3671-2089-A7B5-B73CD21AB98A}"/>
              </a:ext>
            </a:extLst>
          </p:cNvPr>
          <p:cNvPicPr>
            <a:picLocks noChangeAspect="1"/>
          </p:cNvPicPr>
          <p:nvPr/>
        </p:nvPicPr>
        <p:blipFill>
          <a:blip r:embed="rId5"/>
          <a:stretch>
            <a:fillRect/>
          </a:stretch>
        </p:blipFill>
        <p:spPr>
          <a:xfrm>
            <a:off x="10934770" y="3961106"/>
            <a:ext cx="3187541" cy="805220"/>
          </a:xfrm>
          <a:prstGeom prst="rect">
            <a:avLst/>
          </a:prstGeom>
        </p:spPr>
      </p:pic>
      <mc:AlternateContent xmlns:mc="http://schemas.openxmlformats.org/markup-compatibility/2006">
        <mc:Choice xmlns:p14="http://schemas.microsoft.com/office/powerpoint/2010/main" xmlns="" Requires="p14">
          <p:contentPart p14:bwMode="auto" r:id="rId7">
            <p14:nvContentPartPr>
              <p14:cNvPr id="22" name="Ink 21">
                <a:extLst>
                  <a:ext uri="{FF2B5EF4-FFF2-40B4-BE49-F238E27FC236}">
                    <a16:creationId xmlns:a16="http://schemas.microsoft.com/office/drawing/2014/main" id="{8947F4DE-E038-ADDC-1716-2F1C63FDB0D1}"/>
                  </a:ext>
                </a:extLst>
              </p14:cNvPr>
              <p14:cNvContentPartPr/>
              <p14:nvPr/>
            </p14:nvContentPartPr>
            <p14:xfrm>
              <a:off x="12454578" y="4279856"/>
              <a:ext cx="149040" cy="195120"/>
            </p14:xfrm>
          </p:contentPart>
        </mc:Choice>
        <mc:Fallback>
          <p:pic>
            <p:nvPicPr>
              <p:cNvPr id="22" name="Ink 21">
                <a:extLst>
                  <a:ext uri="{FF2B5EF4-FFF2-40B4-BE49-F238E27FC236}">
                    <a16:creationId xmlns:a16="http://schemas.microsoft.com/office/drawing/2014/main" xmlns="" xmlns:p14="http://schemas.microsoft.com/office/powerpoint/2010/main" id="{8947F4DE-E038-ADDC-1716-2F1C63FDB0D1}"/>
                  </a:ext>
                </a:extLst>
              </p:cNvPr>
              <p:cNvPicPr/>
              <p:nvPr/>
            </p:nvPicPr>
            <p:blipFill>
              <a:blip r:embed="rId8"/>
              <a:stretch>
                <a:fillRect/>
              </a:stretch>
            </p:blipFill>
            <p:spPr>
              <a:xfrm>
                <a:off x="12436938" y="4262216"/>
                <a:ext cx="184680" cy="230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23" name="Ink 22">
                <a:extLst>
                  <a:ext uri="{FF2B5EF4-FFF2-40B4-BE49-F238E27FC236}">
                    <a16:creationId xmlns:a16="http://schemas.microsoft.com/office/drawing/2014/main" id="{6F196C84-A648-1303-C8B4-0E6F26345CDD}"/>
                  </a:ext>
                </a:extLst>
              </p14:cNvPr>
              <p14:cNvContentPartPr/>
              <p14:nvPr/>
            </p14:nvContentPartPr>
            <p14:xfrm>
              <a:off x="12589578" y="4392563"/>
              <a:ext cx="360" cy="360"/>
            </p14:xfrm>
          </p:contentPart>
        </mc:Choice>
        <mc:Fallback>
          <p:pic>
            <p:nvPicPr>
              <p:cNvPr id="23" name="Ink 22">
                <a:extLst>
                  <a:ext uri="{FF2B5EF4-FFF2-40B4-BE49-F238E27FC236}">
                    <a16:creationId xmlns:a16="http://schemas.microsoft.com/office/drawing/2014/main" xmlns="" id="{6F196C84-A648-1303-C8B4-0E6F26345CDD}"/>
                  </a:ext>
                </a:extLst>
              </p:cNvPr>
              <p:cNvPicPr/>
              <p:nvPr/>
            </p:nvPicPr>
            <p:blipFill>
              <a:blip r:embed="rId11"/>
              <a:stretch>
                <a:fillRect/>
              </a:stretch>
            </p:blipFill>
            <p:spPr>
              <a:xfrm>
                <a:off x="12571578" y="4374563"/>
                <a:ext cx="36000" cy="36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24" name="Ink 23">
                <a:extLst>
                  <a:ext uri="{FF2B5EF4-FFF2-40B4-BE49-F238E27FC236}">
                    <a16:creationId xmlns:a16="http://schemas.microsoft.com/office/drawing/2014/main" id="{FA878F4D-93AC-0996-312A-1CFFA2B196E2}"/>
                  </a:ext>
                </a:extLst>
              </p14:cNvPr>
              <p14:cNvContentPartPr/>
              <p14:nvPr/>
            </p14:nvContentPartPr>
            <p14:xfrm>
              <a:off x="-557622" y="1270976"/>
              <a:ext cx="360" cy="360"/>
            </p14:xfrm>
          </p:contentPart>
        </mc:Choice>
        <mc:Fallback>
          <p:pic>
            <p:nvPicPr>
              <p:cNvPr id="24" name="Ink 23">
                <a:extLst>
                  <a:ext uri="{FF2B5EF4-FFF2-40B4-BE49-F238E27FC236}">
                    <a16:creationId xmlns:a16="http://schemas.microsoft.com/office/drawing/2014/main" xmlns="" xmlns:p14="http://schemas.microsoft.com/office/powerpoint/2010/main" id="{FA878F4D-93AC-0996-312A-1CFFA2B196E2}"/>
                  </a:ext>
                </a:extLst>
              </p:cNvPr>
              <p:cNvPicPr/>
              <p:nvPr/>
            </p:nvPicPr>
            <p:blipFill>
              <a:blip r:embed="rId13"/>
              <a:stretch>
                <a:fillRect/>
              </a:stretch>
            </p:blipFill>
            <p:spPr>
              <a:xfrm>
                <a:off x="-566262" y="1261976"/>
                <a:ext cx="18000" cy="18000"/>
              </a:xfrm>
              <a:prstGeom prst="rect">
                <a:avLst/>
              </a:prstGeom>
            </p:spPr>
          </p:pic>
        </mc:Fallback>
      </mc:AlternateContent>
      <mc:AlternateContent xmlns:mc="http://schemas.openxmlformats.org/markup-compatibility/2006">
        <mc:Choice xmlns:a14="http://schemas.microsoft.com/office/drawing/2010/main" xmlns="" Requires="a14">
          <p:sp>
            <p:nvSpPr>
              <p:cNvPr id="18" name="TextBox 17">
                <a:extLst>
                  <a:ext uri="{FF2B5EF4-FFF2-40B4-BE49-F238E27FC236}">
                    <a16:creationId xmlns:a16="http://schemas.microsoft.com/office/drawing/2014/main" id="{0FE35A79-F299-D551-9ADF-969987EC9DC3}"/>
                  </a:ext>
                </a:extLst>
              </p:cNvPr>
              <p:cNvSpPr txBox="1"/>
              <p:nvPr/>
            </p:nvSpPr>
            <p:spPr>
              <a:xfrm>
                <a:off x="10976146" y="4100025"/>
                <a:ext cx="312205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3200" smtClean="0">
                          <a:solidFill>
                            <a:schemeClr val="accent1"/>
                          </a:solidFill>
                          <a:latin typeface="Cambria Math" panose="02040503050406030204" pitchFamily="18" charset="0"/>
                        </a:rPr>
                        <m:t>4</m:t>
                      </m:r>
                    </m:oMath>
                  </m:oMathPara>
                </a14:m>
                <a:endParaRPr lang="en-IN" sz="3200" dirty="0">
                  <a:solidFill>
                    <a:schemeClr val="accent1"/>
                  </a:solidFill>
                </a:endParaRPr>
              </a:p>
            </p:txBody>
          </p:sp>
        </mc:Choice>
        <mc:Fallback>
          <p:sp>
            <p:nvSpPr>
              <p:cNvPr id="18" name="TextBox 17">
                <a:extLst>
                  <a:ext uri="{FF2B5EF4-FFF2-40B4-BE49-F238E27FC236}">
                    <a16:creationId xmlns:a16="http://schemas.microsoft.com/office/drawing/2014/main" xmlns="" id="{0FE35A79-F299-D551-9ADF-969987EC9DC3}"/>
                  </a:ext>
                </a:extLst>
              </p:cNvPr>
              <p:cNvSpPr txBox="1">
                <a:spLocks noRot="1" noChangeAspect="1" noMove="1" noResize="1" noEditPoints="1" noAdjustHandles="1" noChangeArrowheads="1" noChangeShapeType="1" noTextEdit="1"/>
              </p:cNvSpPr>
              <p:nvPr/>
            </p:nvSpPr>
            <p:spPr>
              <a:xfrm>
                <a:off x="10976146" y="4100025"/>
                <a:ext cx="3122050" cy="584775"/>
              </a:xfrm>
              <a:prstGeom prst="rect">
                <a:avLst/>
              </a:prstGeom>
              <a:blipFill>
                <a:blip r:embed="rId14"/>
                <a:stretch>
                  <a:fillRect/>
                </a:stretch>
              </a:blipFill>
            </p:spPr>
            <p:txBody>
              <a:bodyPr/>
              <a:lstStyle/>
              <a:p>
                <a:r>
                  <a:rPr lang="en-IN">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13381" y="0"/>
            <a:ext cx="14630400" cy="8321040"/>
          </a:xfrm>
          <a:prstGeom prst="rect">
            <a:avLst/>
          </a:prstGeom>
          <a:solidFill>
            <a:srgbClr val="FBFAFF"/>
          </a:solidFill>
          <a:ln/>
        </p:spPr>
        <p:txBody>
          <a:bodyPr/>
          <a:lstStyle/>
          <a:p>
            <a:r>
              <a:rPr lang="en-IN" sz="4400" dirty="0">
                <a:latin typeface="Libre Baskerville" panose="02000000000000000000" pitchFamily="2" charset="0"/>
              </a:rPr>
              <a:t>       </a:t>
            </a: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Disadvantages</a:t>
            </a:r>
          </a:p>
          <a:p>
            <a:endParaRPr lang="en-IN" sz="4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It requires one time higher investment.  </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Agricultural robots and other </a:t>
            </a:r>
            <a:r>
              <a:rPr lang="en-US" sz="2400" dirty="0" err="1">
                <a:latin typeface="Libre Baskerville" panose="02000000000000000000" pitchFamily="2" charset="0"/>
              </a:rPr>
              <a:t>equipments</a:t>
            </a:r>
            <a:r>
              <a:rPr lang="en-US" sz="2400" dirty="0">
                <a:latin typeface="Libre Baskerville" panose="02000000000000000000" pitchFamily="2" charset="0"/>
              </a:rPr>
              <a:t> are complex and requires training to be            provided to farmers before use.</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Agricultural robots require electricity. In rural areas, frequent power cuts hamper their  popularity and usage.</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Agricultural robots require complex algorithms to make it work for any task.</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Agricultural robots require rigorous testing before they are installed at the site for any job.</a:t>
            </a:r>
            <a:r>
              <a:rPr lang="en-IN" sz="2400" dirty="0">
                <a:latin typeface="Libre Baskerville" panose="02000000000000000000" pitchFamily="2" charset="0"/>
              </a:rPr>
              <a:t> </a:t>
            </a: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r>
              <a:rPr lang="en-IN" sz="4400" dirty="0">
                <a:latin typeface="Libre Baskerville" panose="02000000000000000000" pitchFamily="2" charset="0"/>
              </a:rPr>
              <a:t>   </a:t>
            </a: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Conclusion</a:t>
            </a:r>
          </a:p>
          <a:p>
            <a:endParaRPr lang="en-IN" sz="4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The agricultural robot presents a promising solution to improve farming practices and increase productivity.</a:t>
            </a:r>
          </a:p>
          <a:p>
            <a:r>
              <a:rPr lang="en-US" sz="2400" dirty="0">
                <a:latin typeface="Libre Baskerville" panose="02000000000000000000" pitchFamily="2" charset="0"/>
              </a:rPr>
              <a:t> </a:t>
            </a:r>
          </a:p>
          <a:p>
            <a:pPr marL="342900" indent="-342900">
              <a:buFont typeface="Wingdings" panose="05000000000000000000" pitchFamily="2" charset="2"/>
              <a:buChar char="§"/>
            </a:pPr>
            <a:r>
              <a:rPr lang="en-US" sz="2400" dirty="0">
                <a:latin typeface="Libre Baskerville" panose="02000000000000000000" pitchFamily="2" charset="0"/>
              </a:rPr>
              <a:t>With its ability to automate tasks such as seeding, weeding, and spraying, it reduces manual labor and allows for more efficient resource utilization.</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 The integration of sensors, Arduino, motors, and other components enables precise control and monitoring of agricultural processes. </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As technology continues to advance, we can expect even more advancements in robotic agriculture, such as improved autonomous navigation, data analysis, and integration with smart farming systems.</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rPr>
              <a:t> The future of agricultural robotics holds great potential in revolutionizing the way we cultivate crops and address the challenges of food production.</a:t>
            </a:r>
            <a:endParaRPr lang="en-IN" sz="2400" dirty="0">
              <a:latin typeface="Libre Baskerville" panose="02000000000000000000" pitchFamily="2" charset="0"/>
            </a:endParaRPr>
          </a:p>
          <a:p>
            <a:endParaRPr lang="en-IN" sz="2400" dirty="0">
              <a:latin typeface="Libre Baskerville" panose="02000000000000000000" pitchFamily="2" charset="0"/>
            </a:endParaRPr>
          </a:p>
          <a:p>
            <a:r>
              <a:rPr lang="en-IN" sz="4400" dirty="0">
                <a:latin typeface="Libre Baskerville" panose="02000000000000000000" pitchFamily="2" charset="0"/>
              </a:rPr>
              <a:t> </a:t>
            </a: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r>
              <a:rPr lang="en-IN" sz="4400" dirty="0">
                <a:latin typeface="Libre Baskerville" panose="02000000000000000000" pitchFamily="2" charset="0"/>
              </a:rPr>
              <a:t>   </a:t>
            </a:r>
          </a:p>
          <a:p>
            <a:r>
              <a:rPr lang="en-IN" sz="4400" dirty="0">
                <a:latin typeface="Libre Baskerville" panose="02000000000000000000" pitchFamily="2" charset="0"/>
              </a:rPr>
              <a:t>    </a:t>
            </a: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1026" name="Picture 2"/>
          <p:cNvPicPr>
            <a:picLocks noChangeAspect="1" noChangeArrowheads="1"/>
          </p:cNvPicPr>
          <p:nvPr/>
        </p:nvPicPr>
        <p:blipFill>
          <a:blip r:embed="rId3"/>
          <a:srcRect/>
          <a:stretch>
            <a:fillRect/>
          </a:stretch>
        </p:blipFill>
        <p:spPr bwMode="auto">
          <a:xfrm>
            <a:off x="0" y="-1"/>
            <a:ext cx="14630400" cy="8424903"/>
          </a:xfrm>
          <a:prstGeom prst="rect">
            <a:avLst/>
          </a:prstGeom>
          <a:noFill/>
          <a:ln w="9525">
            <a:noFill/>
            <a:miter lim="800000"/>
            <a:headEnd/>
            <a:tailEnd/>
          </a:ln>
        </p:spPr>
      </p:pic>
    </p:spTree>
    <p:extLst>
      <p:ext uri="{BB962C8B-B14F-4D97-AF65-F5344CB8AC3E}">
        <p14:creationId xmlns:p14="http://schemas.microsoft.com/office/powerpoint/2010/main" xmlns="" val="2888168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907024"/>
            <a:ext cx="7477601" cy="1666399"/>
          </a:xfrm>
          <a:prstGeom prst="rect">
            <a:avLst/>
          </a:prstGeom>
          <a:noFill/>
          <a:ln/>
        </p:spPr>
        <p:txBody>
          <a:bodyPr wrap="square" rtlCol="0" anchor="t"/>
          <a:lstStyle/>
          <a:p>
            <a:pPr marL="0" indent="0">
              <a:lnSpc>
                <a:spcPts val="6561"/>
              </a:lnSpc>
              <a:buNone/>
            </a:pPr>
            <a:r>
              <a:rPr lang="en-US" sz="5249" dirty="0">
                <a:solidFill>
                  <a:srgbClr val="5955EB"/>
                </a:solidFill>
                <a:latin typeface="Libre Baskerville" pitchFamily="34" charset="0"/>
                <a:ea typeface="Libre Baskerville" pitchFamily="34" charset="-122"/>
                <a:cs typeface="Libre Baskerville" pitchFamily="34" charset="-120"/>
              </a:rPr>
              <a:t>Introduction to Agricultural Robot</a:t>
            </a:r>
            <a:endParaRPr lang="en-US" sz="5249" dirty="0"/>
          </a:p>
        </p:txBody>
      </p:sp>
      <p:sp>
        <p:nvSpPr>
          <p:cNvPr id="6" name="Text 3"/>
          <p:cNvSpPr/>
          <p:nvPr/>
        </p:nvSpPr>
        <p:spPr>
          <a:xfrm>
            <a:off x="6319599" y="3906679"/>
            <a:ext cx="7477601" cy="1777008"/>
          </a:xfrm>
          <a:prstGeom prst="rect">
            <a:avLst/>
          </a:prstGeom>
          <a:noFill/>
          <a:ln/>
        </p:spPr>
        <p:txBody>
          <a:bodyPr wrap="square" rtlCol="0" anchor="t"/>
          <a:lstStyle/>
          <a:p>
            <a:pPr marL="0" indent="0">
              <a:lnSpc>
                <a:spcPts val="2799"/>
              </a:lnSpc>
              <a:buNone/>
            </a:pPr>
            <a:r>
              <a:rPr lang="en-US" sz="1750" dirty="0">
                <a:solidFill>
                  <a:srgbClr val="49495A"/>
                </a:solidFill>
                <a:latin typeface="Open Sans" pitchFamily="34" charset="0"/>
                <a:ea typeface="Open Sans" pitchFamily="34" charset="-122"/>
                <a:cs typeface="Open Sans" pitchFamily="34" charset="-120"/>
              </a:rPr>
              <a:t> Agricultural robotics is a rapidly evolving field that is transforming the way we approach farming and food production. These advanced machines are designed to automate various tasks, from seeding and weeding to spraying and moisture sensing, helping farmers become more efficient and sustainable.</a:t>
            </a:r>
            <a:endParaRPr lang="en-US" sz="1750" dirty="0"/>
          </a:p>
        </p:txBody>
      </p:sp>
      <p:sp>
        <p:nvSpPr>
          <p:cNvPr id="7" name="Shape 4"/>
          <p:cNvSpPr/>
          <p:nvPr/>
        </p:nvSpPr>
        <p:spPr>
          <a:xfrm>
            <a:off x="6319599" y="5950268"/>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5933599"/>
            <a:ext cx="1598057"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xmlns="" val="37306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r>
              <a:rPr lang="en-IN" sz="4800" dirty="0">
                <a:solidFill>
                  <a:schemeClr val="accent1"/>
                </a:solidFill>
                <a:latin typeface="Libre Baskerville" panose="02000000000000000000" pitchFamily="2" charset="0"/>
              </a:rPr>
              <a:t>  </a:t>
            </a:r>
          </a:p>
          <a:p>
            <a:r>
              <a:rPr lang="en-IN" sz="4800" dirty="0">
                <a:solidFill>
                  <a:schemeClr val="accent1"/>
                </a:solidFill>
                <a:latin typeface="Libre Baskerville" panose="02000000000000000000" pitchFamily="2" charset="0"/>
              </a:rPr>
              <a:t>  Components:</a:t>
            </a:r>
          </a:p>
          <a:p>
            <a:endParaRPr lang="en-IN" sz="2400" dirty="0">
              <a:latin typeface="Libre Baskerville" panose="02000000000000000000" pitchFamily="2" charset="0"/>
            </a:endParaRPr>
          </a:p>
          <a:p>
            <a:r>
              <a:rPr lang="en-IN" sz="2400" dirty="0">
                <a:latin typeface="Libre Baskerville" panose="02000000000000000000" pitchFamily="2" charset="0"/>
              </a:rPr>
              <a:t>     1.Dc gear motor(150 rpm)                                   10.ARDUINO UNO R3(ATmega328)</a:t>
            </a:r>
          </a:p>
          <a:p>
            <a:r>
              <a:rPr lang="en-IN" sz="2400" dirty="0">
                <a:latin typeface="Libre Baskerville" panose="02000000000000000000" pitchFamily="2" charset="0"/>
              </a:rPr>
              <a:t> </a:t>
            </a:r>
          </a:p>
          <a:p>
            <a:r>
              <a:rPr lang="en-IN" sz="2400" dirty="0">
                <a:latin typeface="Libre Baskerville" panose="02000000000000000000" pitchFamily="2" charset="0"/>
              </a:rPr>
              <a:t>    2.Clamp L                                                               11.7805 Voltage regulator</a:t>
            </a:r>
          </a:p>
          <a:p>
            <a:endParaRPr lang="en-IN" sz="2400" dirty="0">
              <a:latin typeface="Libre Baskerville" panose="02000000000000000000" pitchFamily="2" charset="0"/>
            </a:endParaRPr>
          </a:p>
          <a:p>
            <a:r>
              <a:rPr lang="en-IN" sz="2400" dirty="0">
                <a:latin typeface="Libre Baskerville" panose="02000000000000000000" pitchFamily="2" charset="0"/>
              </a:rPr>
              <a:t>    3.L298N Motor driver                                          12. Moisture sensor</a:t>
            </a:r>
          </a:p>
          <a:p>
            <a:r>
              <a:rPr lang="en-IN" sz="2400" dirty="0">
                <a:latin typeface="Libre Baskerville" panose="02000000000000000000" pitchFamily="2" charset="0"/>
              </a:rPr>
              <a:t>   </a:t>
            </a:r>
          </a:p>
          <a:p>
            <a:r>
              <a:rPr lang="en-IN" sz="2400" dirty="0">
                <a:latin typeface="Libre Baskerville" panose="02000000000000000000" pitchFamily="2" charset="0"/>
              </a:rPr>
              <a:t>    4.Servo motor SG 90 180</a:t>
            </a:r>
          </a:p>
          <a:p>
            <a:endParaRPr lang="en-IN" sz="2400" dirty="0">
              <a:latin typeface="Libre Baskerville" panose="02000000000000000000" pitchFamily="2" charset="0"/>
            </a:endParaRPr>
          </a:p>
          <a:p>
            <a:r>
              <a:rPr lang="en-IN" sz="2400" dirty="0">
                <a:latin typeface="Libre Baskerville" panose="02000000000000000000" pitchFamily="2" charset="0"/>
              </a:rPr>
              <a:t>    5.Servo motor MG90S</a:t>
            </a:r>
          </a:p>
          <a:p>
            <a:endParaRPr lang="en-IN" sz="2400" dirty="0">
              <a:latin typeface="Libre Baskerville" panose="02000000000000000000" pitchFamily="2" charset="0"/>
            </a:endParaRPr>
          </a:p>
          <a:p>
            <a:r>
              <a:rPr lang="en-IN" sz="2400" dirty="0">
                <a:latin typeface="Libre Baskerville" panose="02000000000000000000" pitchFamily="2" charset="0"/>
              </a:rPr>
              <a:t>    6.Dc motor for weeding(100 rpm)</a:t>
            </a:r>
          </a:p>
          <a:p>
            <a:endParaRPr lang="en-IN" sz="2400" dirty="0">
              <a:latin typeface="Libre Baskerville" panose="02000000000000000000" pitchFamily="2" charset="0"/>
            </a:endParaRPr>
          </a:p>
          <a:p>
            <a:r>
              <a:rPr lang="en-IN" sz="2400" dirty="0">
                <a:latin typeface="Libre Baskerville" panose="02000000000000000000" pitchFamily="2" charset="0"/>
              </a:rPr>
              <a:t>    7.HC-05 Bluetooth module</a:t>
            </a:r>
          </a:p>
          <a:p>
            <a:endParaRPr lang="en-IN" sz="2400" dirty="0">
              <a:latin typeface="Libre Baskerville" panose="02000000000000000000" pitchFamily="2" charset="0"/>
            </a:endParaRPr>
          </a:p>
          <a:p>
            <a:r>
              <a:rPr lang="en-IN" sz="2400" dirty="0">
                <a:latin typeface="Libre Baskerville" panose="02000000000000000000" pitchFamily="2" charset="0"/>
              </a:rPr>
              <a:t>   8.Water pump and relay 5v</a:t>
            </a:r>
          </a:p>
          <a:p>
            <a:endParaRPr lang="en-IN" sz="2400" dirty="0">
              <a:latin typeface="Libre Baskerville" panose="02000000000000000000" pitchFamily="2" charset="0"/>
            </a:endParaRPr>
          </a:p>
          <a:p>
            <a:r>
              <a:rPr lang="en-IN" sz="2400" dirty="0">
                <a:latin typeface="Libre Baskerville" panose="02000000000000000000" pitchFamily="2" charset="0"/>
              </a:rPr>
              <a:t>   9.Battery </a:t>
            </a:r>
          </a:p>
          <a:p>
            <a:endParaRPr lang="en-IN" sz="2400" dirty="0">
              <a:latin typeface="Libre Baskerville" panose="02000000000000000000" pitchFamily="2" charset="0"/>
            </a:endParaRPr>
          </a:p>
          <a:p>
            <a:endParaRPr lang="en-IN" sz="2400" dirty="0">
              <a:latin typeface="Libre Baskerville" panose="02000000000000000000" pitchFamily="2" charset="0"/>
            </a:endParaRPr>
          </a:p>
          <a:p>
            <a:endParaRPr lang="en-IN" sz="2400" dirty="0">
              <a:latin typeface="Libre Baskerville" panose="02000000000000000000" pitchFamily="2" charset="0"/>
            </a:endParaRPr>
          </a:p>
          <a:p>
            <a:endParaRPr lang="en-IN" sz="2400" dirty="0">
              <a:latin typeface="Libre Baskerville" panose="02000000000000000000" pitchFamily="2" charset="0"/>
            </a:endParaRP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r>
              <a:rPr lang="en-IN" dirty="0">
                <a:latin typeface="Libre Baskerville" panose="02000000000000000000" pitchFamily="2" charset="0"/>
              </a:rPr>
              <a:t>    </a:t>
            </a: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Dc gear motor(150 rpm)</a:t>
            </a:r>
          </a:p>
          <a:p>
            <a:endParaRPr lang="en-IN" sz="4400" dirty="0">
              <a:solidFill>
                <a:srgbClr val="49495A"/>
              </a:solidFill>
              <a:latin typeface="Open Sans" pitchFamily="34"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A gear motor is a type of electric motor that incorporates</a:t>
            </a:r>
          </a:p>
          <a:p>
            <a:r>
              <a:rPr lang="en-US" sz="2400" dirty="0">
                <a:latin typeface="Libre Baskerville" panose="02000000000000000000" pitchFamily="2" charset="0"/>
                <a:ea typeface="Open Sans" pitchFamily="34" charset="-122"/>
                <a:cs typeface="Open Sans" pitchFamily="34" charset="-120"/>
              </a:rPr>
              <a:t>      a gear train for reducing the speed of the motor and increasing</a:t>
            </a:r>
          </a:p>
          <a:p>
            <a:r>
              <a:rPr lang="en-US" sz="2400" dirty="0">
                <a:latin typeface="Libre Baskerville" panose="02000000000000000000" pitchFamily="2" charset="0"/>
                <a:ea typeface="Open Sans" pitchFamily="34" charset="-122"/>
                <a:cs typeface="Open Sans" pitchFamily="34" charset="-120"/>
              </a:rPr>
              <a:t>      the torque output.</a:t>
            </a:r>
          </a:p>
          <a:p>
            <a:r>
              <a:rPr lang="en-US" sz="2400" dirty="0">
                <a:latin typeface="Libre Baskerville" panose="02000000000000000000" pitchFamily="2" charset="0"/>
                <a:ea typeface="Open Sans" pitchFamily="34" charset="-122"/>
                <a:cs typeface="Open Sans" pitchFamily="34" charset="-120"/>
              </a:rPr>
              <a:t> </a:t>
            </a: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 The gear motor 150rpm is specifically designed </a:t>
            </a:r>
          </a:p>
          <a:p>
            <a:r>
              <a:rPr lang="en-US" sz="2400" dirty="0">
                <a:latin typeface="Libre Baskerville" panose="02000000000000000000" pitchFamily="2" charset="0"/>
                <a:ea typeface="Open Sans" pitchFamily="34" charset="-122"/>
                <a:cs typeface="Open Sans" pitchFamily="34" charset="-120"/>
              </a:rPr>
              <a:t>      to rotate at a speed of 150 revolutions per minute.</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 It is commonly used in various applications that require </a:t>
            </a:r>
          </a:p>
          <a:p>
            <a:r>
              <a:rPr lang="en-US" sz="2400" dirty="0">
                <a:latin typeface="Libre Baskerville" panose="02000000000000000000" pitchFamily="2" charset="0"/>
                <a:ea typeface="Open Sans" pitchFamily="34" charset="-122"/>
                <a:cs typeface="Open Sans" pitchFamily="34" charset="-120"/>
              </a:rPr>
              <a:t>      precise speed control and high torque </a:t>
            </a:r>
            <a:r>
              <a:rPr lang="en-US" sz="2400" dirty="0" err="1">
                <a:latin typeface="Libre Baskerville" panose="02000000000000000000" pitchFamily="2" charset="0"/>
                <a:ea typeface="Open Sans" pitchFamily="34" charset="-122"/>
                <a:cs typeface="Open Sans" pitchFamily="34" charset="-120"/>
              </a:rPr>
              <a:t>output,such</a:t>
            </a:r>
            <a:r>
              <a:rPr lang="en-US" sz="2400" dirty="0">
                <a:latin typeface="Libre Baskerville" panose="02000000000000000000" pitchFamily="2" charset="0"/>
                <a:ea typeface="Open Sans" pitchFamily="34" charset="-122"/>
                <a:cs typeface="Open Sans" pitchFamily="34" charset="-120"/>
              </a:rPr>
              <a:t> as robotics,</a:t>
            </a:r>
          </a:p>
          <a:p>
            <a:r>
              <a:rPr lang="en-US" sz="2400" dirty="0">
                <a:latin typeface="Libre Baskerville" panose="02000000000000000000" pitchFamily="2" charset="0"/>
                <a:ea typeface="Open Sans" pitchFamily="34" charset="-122"/>
                <a:cs typeface="Open Sans" pitchFamily="34" charset="-120"/>
              </a:rPr>
              <a:t>      automation, and machinery.</a:t>
            </a:r>
            <a:endParaRPr lang="en-US" sz="2400" dirty="0">
              <a:latin typeface="Libre Baskerville" panose="02000000000000000000" pitchFamily="2" charset="0"/>
            </a:endParaRPr>
          </a:p>
          <a:p>
            <a:endParaRPr lang="en-IN" sz="4400" dirty="0"/>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0" descr="preencoded.png">
            <a:extLst>
              <a:ext uri="{FF2B5EF4-FFF2-40B4-BE49-F238E27FC236}">
                <a16:creationId xmlns:a16="http://schemas.microsoft.com/office/drawing/2014/main" xmlns="" id="{C2F01646-6057-5D4A-D96F-57BFEC9CF7B8}"/>
              </a:ext>
            </a:extLst>
          </p:cNvPr>
          <p:cNvPicPr>
            <a:picLocks noChangeAspect="1"/>
          </p:cNvPicPr>
          <p:nvPr/>
        </p:nvPicPr>
        <p:blipFill>
          <a:blip r:embed="rId3"/>
          <a:stretch>
            <a:fillRect/>
          </a:stretch>
        </p:blipFill>
        <p:spPr>
          <a:xfrm>
            <a:off x="10915321" y="1639609"/>
            <a:ext cx="3158371" cy="49503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endParaRPr lang="en-IN" sz="4400" dirty="0">
              <a:latin typeface="Libre Baskerville" panose="02000000000000000000" pitchFamily="2" charset="0"/>
            </a:endParaRP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Servo motor SG 90 180</a:t>
            </a:r>
          </a:p>
          <a:p>
            <a:r>
              <a:rPr lang="en-IN" sz="4400" dirty="0">
                <a:latin typeface="Libre Baskerville" panose="02000000000000000000" pitchFamily="2" charset="0"/>
              </a:rPr>
              <a:t> </a:t>
            </a: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The SG90 and SG180 are popular servo motors</a:t>
            </a:r>
          </a:p>
          <a:p>
            <a:r>
              <a:rPr lang="en-US" sz="2400" dirty="0">
                <a:latin typeface="Libre Baskerville" panose="02000000000000000000" pitchFamily="2" charset="0"/>
                <a:ea typeface="Open Sans" pitchFamily="34" charset="-122"/>
                <a:cs typeface="Open Sans" pitchFamily="34" charset="-120"/>
              </a:rPr>
              <a:t>    commonly used in robotics and automation  </a:t>
            </a:r>
          </a:p>
          <a:p>
            <a:r>
              <a:rPr lang="en-US" sz="2400" dirty="0">
                <a:latin typeface="Libre Baskerville" panose="02000000000000000000" pitchFamily="2" charset="0"/>
                <a:ea typeface="Open Sans" pitchFamily="34" charset="-122"/>
                <a:cs typeface="Open Sans" pitchFamily="34" charset="-120"/>
              </a:rPr>
              <a:t>     projects.</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 They are compact and lightweight, making them</a:t>
            </a:r>
          </a:p>
          <a:p>
            <a:r>
              <a:rPr lang="en-US" sz="2400" dirty="0">
                <a:latin typeface="Libre Baskerville" panose="02000000000000000000" pitchFamily="2" charset="0"/>
                <a:ea typeface="Open Sans" pitchFamily="34" charset="-122"/>
                <a:cs typeface="Open Sans" pitchFamily="34" charset="-120"/>
              </a:rPr>
              <a:t>      ideal for applications where space is limited.</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  SG 90 servo can rotate approximately 180 </a:t>
            </a:r>
          </a:p>
          <a:p>
            <a:r>
              <a:rPr lang="en-US" sz="2400" dirty="0">
                <a:latin typeface="Libre Baskerville" panose="02000000000000000000" pitchFamily="2" charset="0"/>
                <a:ea typeface="Open Sans" pitchFamily="34" charset="-122"/>
                <a:cs typeface="Open Sans" pitchFamily="34" charset="-120"/>
              </a:rPr>
              <a:t>     degrees (90 in each direction) and works just</a:t>
            </a:r>
          </a:p>
          <a:p>
            <a:r>
              <a:rPr lang="en-US" sz="2400" dirty="0">
                <a:latin typeface="Libre Baskerville" panose="02000000000000000000" pitchFamily="2" charset="0"/>
                <a:ea typeface="Open Sans" pitchFamily="34" charset="-122"/>
                <a:cs typeface="Open Sans" pitchFamily="34" charset="-120"/>
              </a:rPr>
              <a:t>      like the  standard kinds but smaller. It will fit in </a:t>
            </a:r>
          </a:p>
          <a:p>
            <a:r>
              <a:rPr lang="en-US" sz="2400" dirty="0">
                <a:latin typeface="Libre Baskerville" panose="02000000000000000000" pitchFamily="2" charset="0"/>
                <a:ea typeface="Open Sans" pitchFamily="34" charset="-122"/>
                <a:cs typeface="Open Sans" pitchFamily="34" charset="-120"/>
              </a:rPr>
              <a:t>      smaller .It comes with 3 horns (arms) and</a:t>
            </a:r>
          </a:p>
          <a:p>
            <a:r>
              <a:rPr lang="en-US" sz="2400" dirty="0">
                <a:latin typeface="Libre Baskerville" panose="02000000000000000000" pitchFamily="2" charset="0"/>
                <a:ea typeface="Open Sans" pitchFamily="34" charset="-122"/>
                <a:cs typeface="Open Sans" pitchFamily="34" charset="-120"/>
              </a:rPr>
              <a:t>      hardware.</a:t>
            </a:r>
          </a:p>
          <a:p>
            <a:r>
              <a:rPr lang="en-US" sz="2400" dirty="0">
                <a:latin typeface="Libre Baskerville" panose="02000000000000000000" pitchFamily="2" charset="0"/>
                <a:ea typeface="Open Sans" pitchFamily="34" charset="-122"/>
                <a:cs typeface="Open Sans" pitchFamily="34" charset="-120"/>
              </a:rPr>
              <a:t>        </a:t>
            </a:r>
          </a:p>
          <a:p>
            <a:endParaRPr lang="en-US" sz="2400" dirty="0">
              <a:solidFill>
                <a:srgbClr val="49495A"/>
              </a:solidFill>
              <a:latin typeface="Libre Baskerville" panose="02000000000000000000" pitchFamily="2" charset="0"/>
              <a:ea typeface="Open Sans" pitchFamily="34" charset="-122"/>
              <a:cs typeface="Open Sans" pitchFamily="34" charset="-120"/>
            </a:endParaRPr>
          </a:p>
          <a:p>
            <a:endParaRPr lang="en-US" sz="2400" dirty="0">
              <a:solidFill>
                <a:srgbClr val="49495A"/>
              </a:solidFill>
              <a:latin typeface="Libre Baskerville" panose="02000000000000000000" pitchFamily="2" charset="0"/>
              <a:ea typeface="Open Sans" pitchFamily="34" charset="-122"/>
              <a:cs typeface="Open Sans" pitchFamily="34" charset="-120"/>
            </a:endParaRPr>
          </a:p>
          <a:p>
            <a:endParaRPr lang="en-IN" sz="4400" dirty="0">
              <a:latin typeface="Libre Baskerville" panose="02000000000000000000" pitchFamily="2" charset="0"/>
            </a:endParaRP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9" name="Picture 8">
            <a:extLst>
              <a:ext uri="{FF2B5EF4-FFF2-40B4-BE49-F238E27FC236}">
                <a16:creationId xmlns:a16="http://schemas.microsoft.com/office/drawing/2014/main" xmlns="" id="{6E9AA536-64F8-405E-A5BD-B7F9A20A66C1}"/>
              </a:ext>
            </a:extLst>
          </p:cNvPr>
          <p:cNvPicPr>
            <a:picLocks noChangeAspect="1"/>
          </p:cNvPicPr>
          <p:nvPr/>
        </p:nvPicPr>
        <p:blipFill>
          <a:blip r:embed="rId3"/>
          <a:stretch>
            <a:fillRect/>
          </a:stretch>
        </p:blipFill>
        <p:spPr>
          <a:xfrm>
            <a:off x="8154436" y="2062210"/>
            <a:ext cx="6389649" cy="44188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321040"/>
          </a:xfrm>
          <a:prstGeom prst="rect">
            <a:avLst/>
          </a:prstGeom>
          <a:solidFill>
            <a:srgbClr val="FBFAFF"/>
          </a:solidFill>
          <a:ln/>
        </p:spPr>
        <p:txBody>
          <a:bodyPr/>
          <a:lstStyle/>
          <a:p>
            <a:endParaRPr lang="en-IN" sz="4400" dirty="0">
              <a:latin typeface="Libre Baskerville" panose="02000000000000000000" pitchFamily="2" charset="0"/>
            </a:endParaRP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L298N Motor driver</a:t>
            </a:r>
          </a:p>
          <a:p>
            <a:endParaRPr lang="en-IN" sz="4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The L298N motor drive is a popular dual H-bridge motor</a:t>
            </a:r>
          </a:p>
          <a:p>
            <a:r>
              <a:rPr lang="en-US" sz="2400" dirty="0">
                <a:latin typeface="Libre Baskerville" panose="02000000000000000000" pitchFamily="2" charset="0"/>
                <a:ea typeface="Open Sans" pitchFamily="34" charset="-122"/>
                <a:cs typeface="Open Sans" pitchFamily="34" charset="-120"/>
              </a:rPr>
              <a:t>    driver module that allows you to control the direction</a:t>
            </a:r>
          </a:p>
          <a:p>
            <a:r>
              <a:rPr lang="en-US" sz="2400" dirty="0">
                <a:latin typeface="Libre Baskerville" panose="02000000000000000000" pitchFamily="2" charset="0"/>
                <a:ea typeface="Open Sans" pitchFamily="34" charset="-122"/>
                <a:cs typeface="Open Sans" pitchFamily="34" charset="-120"/>
              </a:rPr>
              <a:t>    and speed of two DC motors. </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It is commonly used in robotics and automation projects</a:t>
            </a:r>
          </a:p>
          <a:p>
            <a:r>
              <a:rPr lang="en-US" sz="2400" dirty="0">
                <a:latin typeface="Libre Baskerville" panose="02000000000000000000" pitchFamily="2" charset="0"/>
                <a:ea typeface="Open Sans" pitchFamily="34" charset="-122"/>
                <a:cs typeface="Open Sans" pitchFamily="34" charset="-120"/>
              </a:rPr>
              <a:t>    that require precise motor control.</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 The L298N module can handle a maximum current </a:t>
            </a:r>
          </a:p>
          <a:p>
            <a:r>
              <a:rPr lang="en-US" sz="2400" dirty="0">
                <a:latin typeface="Libre Baskerville" panose="02000000000000000000" pitchFamily="2" charset="0"/>
                <a:ea typeface="Open Sans" pitchFamily="34" charset="-122"/>
                <a:cs typeface="Open Sans" pitchFamily="34" charset="-120"/>
              </a:rPr>
              <a:t>     of 2A per channel and can be controlled using </a:t>
            </a:r>
          </a:p>
          <a:p>
            <a:r>
              <a:rPr lang="en-US" sz="2400" dirty="0">
                <a:latin typeface="Libre Baskerville" panose="02000000000000000000" pitchFamily="2" charset="0"/>
                <a:ea typeface="Open Sans" pitchFamily="34" charset="-122"/>
                <a:cs typeface="Open Sans" pitchFamily="34" charset="-120"/>
              </a:rPr>
              <a:t>     digital inputs.</a:t>
            </a:r>
            <a:endParaRPr lang="en-US" sz="2400" dirty="0">
              <a:latin typeface="Libre Baskerville" panose="02000000000000000000" pitchFamily="2" charset="0"/>
            </a:endParaRPr>
          </a:p>
          <a:p>
            <a:endParaRPr lang="en-IN" sz="4400" dirty="0">
              <a:latin typeface="Libre Baskerville" panose="02000000000000000000" pitchFamily="2" charset="0"/>
            </a:endParaRP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AutoShape 2">
            <a:extLst>
              <a:ext uri="{FF2B5EF4-FFF2-40B4-BE49-F238E27FC236}">
                <a16:creationId xmlns:a16="http://schemas.microsoft.com/office/drawing/2014/main" xmlns="" id="{7C05B242-1A36-00BD-6951-5474D58CBAF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Image 0" descr="preencoded.png">
            <a:extLst>
              <a:ext uri="{FF2B5EF4-FFF2-40B4-BE49-F238E27FC236}">
                <a16:creationId xmlns:a16="http://schemas.microsoft.com/office/drawing/2014/main" xmlns="" id="{1E729B9A-DB11-BB68-A8C7-4440C066E9AA}"/>
              </a:ext>
            </a:extLst>
          </p:cNvPr>
          <p:cNvPicPr>
            <a:picLocks noChangeAspect="1"/>
          </p:cNvPicPr>
          <p:nvPr/>
        </p:nvPicPr>
        <p:blipFill>
          <a:blip r:embed="rId3"/>
          <a:stretch>
            <a:fillRect/>
          </a:stretch>
        </p:blipFill>
        <p:spPr>
          <a:xfrm>
            <a:off x="9305136" y="2275148"/>
            <a:ext cx="4507944" cy="50578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endParaRPr lang="en-IN" sz="4400" dirty="0">
              <a:latin typeface="Libre Baskerville" panose="02000000000000000000" pitchFamily="2" charset="0"/>
            </a:endParaRP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HC-05 Bluetooth module</a:t>
            </a:r>
          </a:p>
          <a:p>
            <a:endParaRPr lang="en-IN" sz="4400" dirty="0">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The Bluetooth module is a wireless communication</a:t>
            </a:r>
          </a:p>
          <a:p>
            <a:r>
              <a:rPr lang="en-US" sz="2400" dirty="0">
                <a:latin typeface="Libre Baskerville" panose="02000000000000000000" pitchFamily="2" charset="0"/>
                <a:ea typeface="Open Sans" pitchFamily="34" charset="-122"/>
                <a:cs typeface="Open Sans" pitchFamily="34" charset="-120"/>
              </a:rPr>
              <a:t>   device that allows robots to connect and communicate</a:t>
            </a:r>
          </a:p>
          <a:p>
            <a:r>
              <a:rPr lang="en-US" sz="2400" dirty="0">
                <a:latin typeface="Libre Baskerville" panose="02000000000000000000" pitchFamily="2" charset="0"/>
                <a:ea typeface="Open Sans" pitchFamily="34" charset="-122"/>
                <a:cs typeface="Open Sans" pitchFamily="34" charset="-120"/>
              </a:rPr>
              <a:t>   with other devices, such as smartphones, tablets, </a:t>
            </a:r>
          </a:p>
          <a:p>
            <a:r>
              <a:rPr lang="en-US" sz="2400" dirty="0">
                <a:latin typeface="Libre Baskerville" panose="02000000000000000000" pitchFamily="2" charset="0"/>
                <a:ea typeface="Open Sans" pitchFamily="34" charset="-122"/>
                <a:cs typeface="Open Sans" pitchFamily="34" charset="-120"/>
              </a:rPr>
              <a:t>   or computers.</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 It enables remote control and data exchange </a:t>
            </a:r>
          </a:p>
          <a:p>
            <a:r>
              <a:rPr lang="en-US" sz="2400" dirty="0">
                <a:latin typeface="Libre Baskerville" panose="02000000000000000000" pitchFamily="2" charset="0"/>
                <a:ea typeface="Open Sans" pitchFamily="34" charset="-122"/>
                <a:cs typeface="Open Sans" pitchFamily="34" charset="-120"/>
              </a:rPr>
              <a:t>    between the robot and the user, facilitating various</a:t>
            </a:r>
          </a:p>
          <a:p>
            <a:r>
              <a:rPr lang="en-US" sz="2400" dirty="0">
                <a:latin typeface="Libre Baskerville" panose="02000000000000000000" pitchFamily="2" charset="0"/>
                <a:ea typeface="Open Sans" pitchFamily="34" charset="-122"/>
                <a:cs typeface="Open Sans" pitchFamily="34" charset="-120"/>
              </a:rPr>
              <a:t>   applications in agricultural robotics</a:t>
            </a:r>
            <a:r>
              <a:rPr lang="en-US" sz="2400" dirty="0">
                <a:solidFill>
                  <a:srgbClr val="49495A"/>
                </a:solidFill>
                <a:latin typeface="Libre Baskerville" panose="02000000000000000000" pitchFamily="2" charset="0"/>
                <a:ea typeface="Open Sans" pitchFamily="34" charset="-122"/>
                <a:cs typeface="Open Sans" pitchFamily="34" charset="-120"/>
              </a:rPr>
              <a:t>.</a:t>
            </a:r>
          </a:p>
          <a:p>
            <a:endParaRPr lang="en-US" sz="2400" dirty="0">
              <a:solidFill>
                <a:srgbClr val="49495A"/>
              </a:solidFill>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t> Bluetooth Version: 2.0+EDR (Enhanced Data Rate) Operating </a:t>
            </a:r>
          </a:p>
          <a:p>
            <a:r>
              <a:rPr lang="en-US" sz="2400" dirty="0"/>
              <a:t>     Voltage: 3.3V. Communication Interface: UART/TTL</a:t>
            </a:r>
          </a:p>
          <a:p>
            <a:endParaRPr lang="en-US" sz="2400" dirty="0">
              <a:solidFill>
                <a:srgbClr val="49495A"/>
              </a:solidFill>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t>Operating Frequency: 2.4GHz ISM band. Transmission Range: Up to 10 meters.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 Dimensions: 26.9 x 13 x 2.2 mm. Weight: 5 Grams.</a:t>
            </a:r>
            <a:endParaRPr lang="en-US" sz="2400" dirty="0">
              <a:solidFill>
                <a:srgbClr val="49495A"/>
              </a:solidFill>
              <a:latin typeface="Libre Baskerville" panose="02000000000000000000" pitchFamily="2" charset="0"/>
              <a:ea typeface="Open Sans" pitchFamily="34" charset="-122"/>
              <a:cs typeface="Open Sans" pitchFamily="34" charset="-120"/>
            </a:endParaRP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7" name="Picture 6">
            <a:extLst>
              <a:ext uri="{FF2B5EF4-FFF2-40B4-BE49-F238E27FC236}">
                <a16:creationId xmlns:a16="http://schemas.microsoft.com/office/drawing/2014/main" xmlns="" id="{A994D771-CB48-F140-CC66-33D6726B96DB}"/>
              </a:ext>
            </a:extLst>
          </p:cNvPr>
          <p:cNvPicPr>
            <a:picLocks noChangeAspect="1"/>
          </p:cNvPicPr>
          <p:nvPr/>
        </p:nvPicPr>
        <p:blipFill>
          <a:blip r:embed="rId3"/>
          <a:stretch>
            <a:fillRect/>
          </a:stretch>
        </p:blipFill>
        <p:spPr>
          <a:xfrm>
            <a:off x="10186292" y="5041049"/>
            <a:ext cx="4215161" cy="3142831"/>
          </a:xfrm>
          <a:prstGeom prst="rect">
            <a:avLst/>
          </a:prstGeom>
        </p:spPr>
      </p:pic>
      <p:pic>
        <p:nvPicPr>
          <p:cNvPr id="9" name="Picture 8">
            <a:extLst>
              <a:ext uri="{FF2B5EF4-FFF2-40B4-BE49-F238E27FC236}">
                <a16:creationId xmlns:a16="http://schemas.microsoft.com/office/drawing/2014/main" xmlns="" id="{8847913F-F2F0-CEB8-C551-63BA50875AAD}"/>
              </a:ext>
            </a:extLst>
          </p:cNvPr>
          <p:cNvPicPr>
            <a:picLocks noChangeAspect="1"/>
          </p:cNvPicPr>
          <p:nvPr/>
        </p:nvPicPr>
        <p:blipFill>
          <a:blip r:embed="rId4"/>
          <a:stretch>
            <a:fillRect/>
          </a:stretch>
        </p:blipFill>
        <p:spPr>
          <a:xfrm>
            <a:off x="9840605" y="1810260"/>
            <a:ext cx="4215161" cy="26651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r>
              <a:rPr lang="en-IN" sz="4400" dirty="0">
                <a:latin typeface="Libre Baskerville" panose="02000000000000000000" pitchFamily="2" charset="0"/>
              </a:rPr>
              <a:t>  </a:t>
            </a: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ARDUINO UNO R3(ATmega328)</a:t>
            </a:r>
          </a:p>
          <a:p>
            <a:endParaRPr lang="en-IN" sz="4400" dirty="0">
              <a:solidFill>
                <a:schemeClr val="accent1"/>
              </a:solidFill>
              <a:latin typeface="Libre Baskerville" panose="02000000000000000000" pitchFamily="2" charset="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The Arduino Uno is a popular microcontroller board widely used in robotics and electronics projects.</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It offers a wide range of input and output pins, allowing</a:t>
            </a:r>
          </a:p>
          <a:p>
            <a:r>
              <a:rPr lang="en-US" sz="2400" dirty="0">
                <a:latin typeface="Libre Baskerville" panose="02000000000000000000" pitchFamily="2" charset="0"/>
                <a:ea typeface="Open Sans" pitchFamily="34" charset="-122"/>
                <a:cs typeface="Open Sans" pitchFamily="34" charset="-120"/>
              </a:rPr>
              <a:t>   you to connect and control different devices such as</a:t>
            </a:r>
          </a:p>
          <a:p>
            <a:r>
              <a:rPr lang="en-US" sz="2400" dirty="0">
                <a:latin typeface="Libre Baskerville" panose="02000000000000000000" pitchFamily="2" charset="0"/>
                <a:ea typeface="Open Sans" pitchFamily="34" charset="-122"/>
                <a:cs typeface="Open Sans" pitchFamily="34" charset="-120"/>
              </a:rPr>
              <a:t>   sensors, motors, and displays.</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rPr>
              <a:t>It contains everything needed to support the </a:t>
            </a:r>
          </a:p>
          <a:p>
            <a:r>
              <a:rPr lang="en-US" sz="2400" dirty="0">
                <a:latin typeface="Libre Baskerville" panose="02000000000000000000" pitchFamily="2" charset="0"/>
              </a:rPr>
              <a:t>    microcontroller; simply connect it to a computer with</a:t>
            </a:r>
          </a:p>
          <a:p>
            <a:r>
              <a:rPr lang="en-US" sz="2400" dirty="0">
                <a:latin typeface="Libre Baskerville" panose="02000000000000000000" pitchFamily="2" charset="0"/>
              </a:rPr>
              <a:t>    a USB cable or power it with a AC to DC adapter </a:t>
            </a:r>
          </a:p>
          <a:p>
            <a:r>
              <a:rPr lang="en-US" sz="2400" dirty="0">
                <a:latin typeface="Libre Baskerville" panose="02000000000000000000" pitchFamily="2" charset="0"/>
              </a:rPr>
              <a:t>   or battery to get started.</a:t>
            </a:r>
          </a:p>
          <a:p>
            <a:endParaRPr lang="en-US" sz="2400" dirty="0">
              <a:latin typeface="Libre Baskerville" panose="02000000000000000000" pitchFamily="2" charset="0"/>
            </a:endParaRPr>
          </a:p>
          <a:p>
            <a:pPr marL="342900" indent="-342900">
              <a:buFont typeface="Wingdings" panose="05000000000000000000" pitchFamily="2" charset="2"/>
              <a:buChar char="§"/>
            </a:pPr>
            <a:r>
              <a:rPr lang="en-IN" sz="2000" dirty="0">
                <a:latin typeface="Libre Baskerville" panose="02000000000000000000" pitchFamily="2" charset="0"/>
              </a:rPr>
              <a:t>Digital I/O Pins: 14 (of which 6 provide PWM output)</a:t>
            </a:r>
          </a:p>
          <a:p>
            <a:r>
              <a:rPr lang="en-IN" sz="2000" dirty="0">
                <a:latin typeface="Libre Baskerville" panose="02000000000000000000" pitchFamily="2" charset="0"/>
              </a:rPr>
              <a:t>   Flash Memory: 32 KB (ATmega328P) of which 0.5 KB</a:t>
            </a:r>
          </a:p>
          <a:p>
            <a:r>
              <a:rPr lang="en-IN" sz="2000" dirty="0">
                <a:latin typeface="Libre Baskerville" panose="02000000000000000000" pitchFamily="2" charset="0"/>
              </a:rPr>
              <a:t>   used by bootloader. SRAM: 2 KB (ATmega328P), Operating </a:t>
            </a:r>
          </a:p>
          <a:p>
            <a:r>
              <a:rPr lang="en-IN" sz="2000" dirty="0">
                <a:latin typeface="Libre Baskerville" panose="02000000000000000000" pitchFamily="2" charset="0"/>
              </a:rPr>
              <a:t>   Voltage 5V</a:t>
            </a:r>
            <a:endParaRPr lang="en-US" sz="2000" dirty="0">
              <a:latin typeface="Libre Baskerville" panose="02000000000000000000" pitchFamily="2" charset="0"/>
              <a:ea typeface="Open Sans" pitchFamily="34" charset="-122"/>
              <a:cs typeface="Open Sans" pitchFamily="34" charset="-120"/>
            </a:endParaRPr>
          </a:p>
          <a:p>
            <a:endParaRPr lang="en-US" sz="2400" dirty="0">
              <a:latin typeface="Libre Baskerville" panose="02000000000000000000" pitchFamily="2" charset="0"/>
            </a:endParaRPr>
          </a:p>
          <a:p>
            <a:endParaRPr lang="en-IN" sz="2400" dirty="0">
              <a:solidFill>
                <a:schemeClr val="accent1"/>
              </a:solidFill>
              <a:latin typeface="Libre Baskerville" panose="02000000000000000000" pitchFamily="2" charset="0"/>
            </a:endParaRPr>
          </a:p>
          <a:p>
            <a:endParaRPr lang="en-IN" dirty="0"/>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0" descr="preencoded.png">
            <a:extLst>
              <a:ext uri="{FF2B5EF4-FFF2-40B4-BE49-F238E27FC236}">
                <a16:creationId xmlns:a16="http://schemas.microsoft.com/office/drawing/2014/main" xmlns="" id="{24FE30F8-69F8-812D-0C53-216BB6A485BC}"/>
              </a:ext>
            </a:extLst>
          </p:cNvPr>
          <p:cNvPicPr>
            <a:picLocks noChangeAspect="1"/>
          </p:cNvPicPr>
          <p:nvPr/>
        </p:nvPicPr>
        <p:blipFill>
          <a:blip r:embed="rId3"/>
          <a:stretch>
            <a:fillRect/>
          </a:stretch>
        </p:blipFill>
        <p:spPr>
          <a:xfrm>
            <a:off x="9630966" y="2788791"/>
            <a:ext cx="4715947" cy="42577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txBody>
          <a:bodyPr/>
          <a:lstStyle/>
          <a:p>
            <a:endParaRPr lang="en-IN" sz="4400" dirty="0">
              <a:latin typeface="Libre Baskerville" panose="02000000000000000000" pitchFamily="2" charset="0"/>
            </a:endParaRPr>
          </a:p>
          <a:p>
            <a:r>
              <a:rPr lang="en-IN" sz="4400" dirty="0">
                <a:latin typeface="Libre Baskerville" panose="02000000000000000000" pitchFamily="2" charset="0"/>
              </a:rPr>
              <a:t>    </a:t>
            </a:r>
            <a:r>
              <a:rPr lang="en-IN" sz="4400" dirty="0">
                <a:solidFill>
                  <a:schemeClr val="accent1"/>
                </a:solidFill>
                <a:latin typeface="Libre Baskerville" panose="02000000000000000000" pitchFamily="2" charset="0"/>
              </a:rPr>
              <a:t>Moisture sensor(LM393)</a:t>
            </a:r>
          </a:p>
          <a:p>
            <a:pPr marL="342900" indent="-342900">
              <a:buFont typeface="Wingdings" panose="05000000000000000000" pitchFamily="2" charset="2"/>
              <a:buChar char="§"/>
            </a:pPr>
            <a:endParaRPr lang="en-US" sz="2400" dirty="0">
              <a:solidFill>
                <a:srgbClr val="49495A"/>
              </a:solidFill>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The moisture sensor LM393 is a commonly used sensor</a:t>
            </a:r>
          </a:p>
          <a:p>
            <a:r>
              <a:rPr lang="en-US" sz="2400" dirty="0">
                <a:latin typeface="Libre Baskerville" panose="02000000000000000000" pitchFamily="2" charset="0"/>
                <a:ea typeface="Open Sans" pitchFamily="34" charset="-122"/>
                <a:cs typeface="Open Sans" pitchFamily="34" charset="-120"/>
              </a:rPr>
              <a:t>    in agricultural applications to measure the moisture</a:t>
            </a:r>
          </a:p>
          <a:p>
            <a:r>
              <a:rPr lang="en-US" sz="2400" dirty="0">
                <a:latin typeface="Libre Baskerville" panose="02000000000000000000" pitchFamily="2" charset="0"/>
                <a:ea typeface="Open Sans" pitchFamily="34" charset="-122"/>
                <a:cs typeface="Open Sans" pitchFamily="34" charset="-120"/>
              </a:rPr>
              <a:t>   content in the soil. It is based on the LM393 voltage</a:t>
            </a:r>
          </a:p>
          <a:p>
            <a:r>
              <a:rPr lang="en-US" sz="2400" dirty="0">
                <a:latin typeface="Libre Baskerville" panose="02000000000000000000" pitchFamily="2" charset="0"/>
                <a:ea typeface="Open Sans" pitchFamily="34" charset="-122"/>
                <a:cs typeface="Open Sans" pitchFamily="34" charset="-120"/>
              </a:rPr>
              <a:t>   comparator chip, which provides a digital output based </a:t>
            </a:r>
          </a:p>
          <a:p>
            <a:r>
              <a:rPr lang="en-US" sz="2400" dirty="0">
                <a:latin typeface="Libre Baskerville" panose="02000000000000000000" pitchFamily="2" charset="0"/>
                <a:ea typeface="Open Sans" pitchFamily="34" charset="-122"/>
                <a:cs typeface="Open Sans" pitchFamily="34" charset="-120"/>
              </a:rPr>
              <a:t>   on the moisture level.</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The sensor consists of two probes that are inserted into</a:t>
            </a:r>
          </a:p>
          <a:p>
            <a:r>
              <a:rPr lang="en-US" sz="2400" dirty="0">
                <a:latin typeface="Libre Baskerville" panose="02000000000000000000" pitchFamily="2" charset="0"/>
                <a:ea typeface="Open Sans" pitchFamily="34" charset="-122"/>
                <a:cs typeface="Open Sans" pitchFamily="34" charset="-120"/>
              </a:rPr>
              <a:t>   the soil. When the soil moisture level reaches a certain, </a:t>
            </a:r>
          </a:p>
          <a:p>
            <a:r>
              <a:rPr lang="en-US" sz="2400" dirty="0">
                <a:latin typeface="Libre Baskerville" panose="02000000000000000000" pitchFamily="2" charset="0"/>
                <a:ea typeface="Open Sans" pitchFamily="34" charset="-122"/>
                <a:cs typeface="Open Sans" pitchFamily="34" charset="-120"/>
              </a:rPr>
              <a:t>   the sensor outputs a high signal, indicating that the soil</a:t>
            </a:r>
          </a:p>
          <a:p>
            <a:r>
              <a:rPr lang="en-US" sz="2400" dirty="0">
                <a:latin typeface="Libre Baskerville" panose="02000000000000000000" pitchFamily="2" charset="0"/>
                <a:ea typeface="Open Sans" pitchFamily="34" charset="-122"/>
                <a:cs typeface="Open Sans" pitchFamily="34" charset="-120"/>
              </a:rPr>
              <a:t>   is wet.</a:t>
            </a:r>
          </a:p>
          <a:p>
            <a:r>
              <a:rPr lang="en-US" sz="2400" dirty="0">
                <a:latin typeface="Libre Baskerville" panose="02000000000000000000" pitchFamily="2" charset="0"/>
                <a:ea typeface="Open Sans" pitchFamily="34" charset="-122"/>
                <a:cs typeface="Open Sans" pitchFamily="34" charset="-120"/>
              </a:rPr>
              <a:t> </a:t>
            </a: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Conversely, when the moisture level drops below the</a:t>
            </a:r>
          </a:p>
          <a:p>
            <a:r>
              <a:rPr lang="en-US" sz="2400" dirty="0">
                <a:latin typeface="Libre Baskerville" panose="02000000000000000000" pitchFamily="2" charset="0"/>
                <a:ea typeface="Open Sans" pitchFamily="34" charset="-122"/>
                <a:cs typeface="Open Sans" pitchFamily="34" charset="-120"/>
              </a:rPr>
              <a:t>  threshold, the sensor outputs a low signal, indicating that</a:t>
            </a:r>
          </a:p>
          <a:p>
            <a:r>
              <a:rPr lang="en-US" sz="2400" dirty="0">
                <a:latin typeface="Libre Baskerville" panose="02000000000000000000" pitchFamily="2" charset="0"/>
                <a:ea typeface="Open Sans" pitchFamily="34" charset="-122"/>
                <a:cs typeface="Open Sans" pitchFamily="34" charset="-120"/>
              </a:rPr>
              <a:t>  the soil is dry.</a:t>
            </a:r>
          </a:p>
          <a:p>
            <a:endParaRPr lang="en-US" sz="2400" dirty="0">
              <a:latin typeface="Libre Baskerville" panose="02000000000000000000" pitchFamily="2" charset="0"/>
              <a:ea typeface="Open Sans" pitchFamily="34" charset="-122"/>
              <a:cs typeface="Open Sans" pitchFamily="34" charset="-120"/>
            </a:endParaRPr>
          </a:p>
          <a:p>
            <a:pPr marL="342900" indent="-342900">
              <a:buFont typeface="Wingdings" panose="05000000000000000000" pitchFamily="2" charset="2"/>
              <a:buChar char="§"/>
            </a:pPr>
            <a:r>
              <a:rPr lang="en-US" sz="2400" dirty="0">
                <a:latin typeface="Libre Baskerville" panose="02000000000000000000" pitchFamily="2" charset="0"/>
                <a:ea typeface="Open Sans" pitchFamily="34" charset="-122"/>
                <a:cs typeface="Open Sans" pitchFamily="34" charset="-120"/>
              </a:rPr>
              <a:t>With the LM393 moisture sensor, you can optimize water usage, prevent overwatering or underwatering, and promote healthier plant growth in agricultural projects</a:t>
            </a:r>
            <a:endParaRPr lang="en-US" sz="2400" dirty="0">
              <a:latin typeface="Libre Baskerville" panose="02000000000000000000" pitchFamily="2" charset="0"/>
            </a:endParaRPr>
          </a:p>
          <a:p>
            <a:endParaRPr lang="en-US" sz="2400" dirty="0">
              <a:latin typeface="Libre Baskerville" panose="02000000000000000000" pitchFamily="2" charset="0"/>
              <a:ea typeface="Open Sans" pitchFamily="34" charset="-122"/>
              <a:cs typeface="Open Sans" pitchFamily="34" charset="-120"/>
            </a:endParaRPr>
          </a:p>
          <a:p>
            <a:endParaRPr lang="en-US" sz="2400" dirty="0">
              <a:latin typeface="Libre Baskerville" panose="02000000000000000000" pitchFamily="2" charset="0"/>
            </a:endParaRPr>
          </a:p>
          <a:p>
            <a:endParaRPr lang="en-IN" sz="4400" dirty="0">
              <a:latin typeface="Libre Baskerville" panose="02000000000000000000" pitchFamily="2" charset="0"/>
            </a:endParaRP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7" name="Image 0" descr="preencoded.png">
            <a:extLst>
              <a:ext uri="{FF2B5EF4-FFF2-40B4-BE49-F238E27FC236}">
                <a16:creationId xmlns:a16="http://schemas.microsoft.com/office/drawing/2014/main" xmlns="" id="{7B31C9D7-1075-58E1-1AED-CF15FEF51744}"/>
              </a:ext>
            </a:extLst>
          </p:cNvPr>
          <p:cNvPicPr>
            <a:picLocks noChangeAspect="1"/>
          </p:cNvPicPr>
          <p:nvPr/>
        </p:nvPicPr>
        <p:blipFill>
          <a:blip r:embed="rId3"/>
          <a:stretch>
            <a:fillRect/>
          </a:stretch>
        </p:blipFill>
        <p:spPr>
          <a:xfrm>
            <a:off x="9497860" y="1985903"/>
            <a:ext cx="4277320" cy="42577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1461</Words>
  <Application>Microsoft Office PowerPoint</Application>
  <PresentationFormat>Custom</PresentationFormat>
  <Paragraphs>248</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5</cp:revision>
  <dcterms:created xsi:type="dcterms:W3CDTF">2024-03-30T06:22:03Z</dcterms:created>
  <dcterms:modified xsi:type="dcterms:W3CDTF">2024-03-30T11:51:02Z</dcterms:modified>
</cp:coreProperties>
</file>